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91" r:id="rId2"/>
    <p:sldId id="292" r:id="rId3"/>
    <p:sldId id="294" r:id="rId4"/>
    <p:sldId id="295" r:id="rId5"/>
    <p:sldId id="296" r:id="rId6"/>
    <p:sldId id="297" r:id="rId7"/>
    <p:sldId id="298" r:id="rId8"/>
    <p:sldId id="299" r:id="rId9"/>
    <p:sldId id="300" r:id="rId10"/>
    <p:sldId id="301" r:id="rId11"/>
    <p:sldId id="302" r:id="rId12"/>
    <p:sldId id="303" r:id="rId13"/>
    <p:sldId id="256" r:id="rId14"/>
    <p:sldId id="266" r:id="rId15"/>
    <p:sldId id="257" r:id="rId16"/>
    <p:sldId id="258" r:id="rId17"/>
    <p:sldId id="259" r:id="rId18"/>
    <p:sldId id="260" r:id="rId19"/>
    <p:sldId id="261" r:id="rId20"/>
    <p:sldId id="262" r:id="rId21"/>
    <p:sldId id="263" r:id="rId22"/>
    <p:sldId id="264" r:id="rId23"/>
    <p:sldId id="304" r:id="rId24"/>
    <p:sldId id="265" r:id="rId25"/>
    <p:sldId id="267" r:id="rId26"/>
    <p:sldId id="268" r:id="rId27"/>
    <p:sldId id="269" r:id="rId28"/>
    <p:sldId id="288" r:id="rId29"/>
    <p:sldId id="289" r:id="rId30"/>
    <p:sldId id="290" r:id="rId31"/>
    <p:sldId id="273" r:id="rId32"/>
    <p:sldId id="274" r:id="rId33"/>
    <p:sldId id="275" r:id="rId34"/>
    <p:sldId id="276" r:id="rId35"/>
    <p:sldId id="277" r:id="rId36"/>
    <p:sldId id="278" r:id="rId37"/>
    <p:sldId id="280" r:id="rId38"/>
    <p:sldId id="281" r:id="rId39"/>
    <p:sldId id="282" r:id="rId40"/>
    <p:sldId id="283" r:id="rId41"/>
    <p:sldId id="284" r:id="rId42"/>
    <p:sldId id="285" r:id="rId43"/>
    <p:sldId id="286" r:id="rId44"/>
    <p:sldId id="287" r:id="rId45"/>
    <p:sldId id="305"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84B06-A226-4E28-BD11-38901C0005A4}" type="datetimeFigureOut">
              <a:rPr lang="ru-RU" smtClean="0"/>
              <a:t>27.11.2018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89E542-E799-41CE-8B3E-1F20DC707545}" type="slidenum">
              <a:rPr lang="ru-RU" smtClean="0"/>
              <a:t>‹#›</a:t>
            </a:fld>
            <a:endParaRPr lang="ru-RU"/>
          </a:p>
        </p:txBody>
      </p:sp>
    </p:spTree>
    <p:extLst>
      <p:ext uri="{BB962C8B-B14F-4D97-AF65-F5344CB8AC3E}">
        <p14:creationId xmlns:p14="http://schemas.microsoft.com/office/powerpoint/2010/main" val="207423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36DD4-AA93-2142-A8A4-2343215F9E32}" type="slidenum">
              <a:rPr lang="en-US" smtClean="0"/>
              <a:t>45</a:t>
            </a:fld>
            <a:endParaRPr lang="en-US"/>
          </a:p>
        </p:txBody>
      </p:sp>
    </p:spTree>
    <p:extLst>
      <p:ext uri="{BB962C8B-B14F-4D97-AF65-F5344CB8AC3E}">
        <p14:creationId xmlns:p14="http://schemas.microsoft.com/office/powerpoint/2010/main" val="680291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EEFC720-F4FE-4B93-8637-E6BFDD936FC9}" type="datetimeFigureOut">
              <a:rPr lang="ru-RU" smtClean="0"/>
              <a:t>27.11.2018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67F686-B915-4236-ABBA-8E728720DDBD}" type="slidenum">
              <a:rPr lang="ru-RU" smtClean="0"/>
              <a:t>‹#›</a:t>
            </a:fld>
            <a:endParaRPr lang="ru-RU"/>
          </a:p>
        </p:txBody>
      </p:sp>
    </p:spTree>
    <p:extLst>
      <p:ext uri="{BB962C8B-B14F-4D97-AF65-F5344CB8AC3E}">
        <p14:creationId xmlns:p14="http://schemas.microsoft.com/office/powerpoint/2010/main" val="242626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EFC720-F4FE-4B93-8637-E6BFDD936FC9}" type="datetimeFigureOut">
              <a:rPr lang="ru-RU" smtClean="0"/>
              <a:t>27.11.2018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67F686-B915-4236-ABBA-8E728720DDBD}" type="slidenum">
              <a:rPr lang="ru-RU" smtClean="0"/>
              <a:t>‹#›</a:t>
            </a:fld>
            <a:endParaRPr lang="ru-RU"/>
          </a:p>
        </p:txBody>
      </p:sp>
    </p:spTree>
    <p:extLst>
      <p:ext uri="{BB962C8B-B14F-4D97-AF65-F5344CB8AC3E}">
        <p14:creationId xmlns:p14="http://schemas.microsoft.com/office/powerpoint/2010/main" val="303079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EFC720-F4FE-4B93-8637-E6BFDD936FC9}" type="datetimeFigureOut">
              <a:rPr lang="ru-RU" smtClean="0"/>
              <a:t>27.11.2018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67F686-B915-4236-ABBA-8E728720DDBD}" type="slidenum">
              <a:rPr lang="ru-RU" smtClean="0"/>
              <a:t>‹#›</a:t>
            </a:fld>
            <a:endParaRPr lang="ru-RU"/>
          </a:p>
        </p:txBody>
      </p:sp>
    </p:spTree>
    <p:extLst>
      <p:ext uri="{BB962C8B-B14F-4D97-AF65-F5344CB8AC3E}">
        <p14:creationId xmlns:p14="http://schemas.microsoft.com/office/powerpoint/2010/main" val="321173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EFC720-F4FE-4B93-8637-E6BFDD936FC9}" type="datetimeFigureOut">
              <a:rPr lang="ru-RU" smtClean="0"/>
              <a:t>27.11.2018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67F686-B915-4236-ABBA-8E728720DDBD}" type="slidenum">
              <a:rPr lang="ru-RU" smtClean="0"/>
              <a:t>‹#›</a:t>
            </a:fld>
            <a:endParaRPr lang="ru-RU"/>
          </a:p>
        </p:txBody>
      </p:sp>
    </p:spTree>
    <p:extLst>
      <p:ext uri="{BB962C8B-B14F-4D97-AF65-F5344CB8AC3E}">
        <p14:creationId xmlns:p14="http://schemas.microsoft.com/office/powerpoint/2010/main" val="406122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EEFC720-F4FE-4B93-8637-E6BFDD936FC9}" type="datetimeFigureOut">
              <a:rPr lang="ru-RU" smtClean="0"/>
              <a:t>27.11.2018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67F686-B915-4236-ABBA-8E728720DDBD}" type="slidenum">
              <a:rPr lang="ru-RU" smtClean="0"/>
              <a:t>‹#›</a:t>
            </a:fld>
            <a:endParaRPr lang="ru-RU"/>
          </a:p>
        </p:txBody>
      </p:sp>
    </p:spTree>
    <p:extLst>
      <p:ext uri="{BB962C8B-B14F-4D97-AF65-F5344CB8AC3E}">
        <p14:creationId xmlns:p14="http://schemas.microsoft.com/office/powerpoint/2010/main" val="165356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EEFC720-F4FE-4B93-8637-E6BFDD936FC9}" type="datetimeFigureOut">
              <a:rPr lang="ru-RU" smtClean="0"/>
              <a:t>27.11.2018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67F686-B915-4236-ABBA-8E728720DDBD}" type="slidenum">
              <a:rPr lang="ru-RU" smtClean="0"/>
              <a:t>‹#›</a:t>
            </a:fld>
            <a:endParaRPr lang="ru-RU"/>
          </a:p>
        </p:txBody>
      </p:sp>
    </p:spTree>
    <p:extLst>
      <p:ext uri="{BB962C8B-B14F-4D97-AF65-F5344CB8AC3E}">
        <p14:creationId xmlns:p14="http://schemas.microsoft.com/office/powerpoint/2010/main" val="375143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EEFC720-F4FE-4B93-8637-E6BFDD936FC9}" type="datetimeFigureOut">
              <a:rPr lang="ru-RU" smtClean="0"/>
              <a:t>27.11.2018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767F686-B915-4236-ABBA-8E728720DDBD}" type="slidenum">
              <a:rPr lang="ru-RU" smtClean="0"/>
              <a:t>‹#›</a:t>
            </a:fld>
            <a:endParaRPr lang="ru-RU"/>
          </a:p>
        </p:txBody>
      </p:sp>
    </p:spTree>
    <p:extLst>
      <p:ext uri="{BB962C8B-B14F-4D97-AF65-F5344CB8AC3E}">
        <p14:creationId xmlns:p14="http://schemas.microsoft.com/office/powerpoint/2010/main" val="91086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EEFC720-F4FE-4B93-8637-E6BFDD936FC9}" type="datetimeFigureOut">
              <a:rPr lang="ru-RU" smtClean="0"/>
              <a:t>27.11.2018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67F686-B915-4236-ABBA-8E728720DDBD}" type="slidenum">
              <a:rPr lang="ru-RU" smtClean="0"/>
              <a:t>‹#›</a:t>
            </a:fld>
            <a:endParaRPr lang="ru-RU"/>
          </a:p>
        </p:txBody>
      </p:sp>
    </p:spTree>
    <p:extLst>
      <p:ext uri="{BB962C8B-B14F-4D97-AF65-F5344CB8AC3E}">
        <p14:creationId xmlns:p14="http://schemas.microsoft.com/office/powerpoint/2010/main" val="258006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EFC720-F4FE-4B93-8637-E6BFDD936FC9}" type="datetimeFigureOut">
              <a:rPr lang="ru-RU" smtClean="0"/>
              <a:t>27.11.2018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67F686-B915-4236-ABBA-8E728720DDBD}" type="slidenum">
              <a:rPr lang="ru-RU" smtClean="0"/>
              <a:t>‹#›</a:t>
            </a:fld>
            <a:endParaRPr lang="ru-RU"/>
          </a:p>
        </p:txBody>
      </p:sp>
    </p:spTree>
    <p:extLst>
      <p:ext uri="{BB962C8B-B14F-4D97-AF65-F5344CB8AC3E}">
        <p14:creationId xmlns:p14="http://schemas.microsoft.com/office/powerpoint/2010/main" val="4282888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EFC720-F4FE-4B93-8637-E6BFDD936FC9}" type="datetimeFigureOut">
              <a:rPr lang="ru-RU" smtClean="0"/>
              <a:t>27.11.2018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67F686-B915-4236-ABBA-8E728720DDBD}" type="slidenum">
              <a:rPr lang="ru-RU" smtClean="0"/>
              <a:t>‹#›</a:t>
            </a:fld>
            <a:endParaRPr lang="ru-RU"/>
          </a:p>
        </p:txBody>
      </p:sp>
    </p:spTree>
    <p:extLst>
      <p:ext uri="{BB962C8B-B14F-4D97-AF65-F5344CB8AC3E}">
        <p14:creationId xmlns:p14="http://schemas.microsoft.com/office/powerpoint/2010/main" val="334652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EFC720-F4FE-4B93-8637-E6BFDD936FC9}" type="datetimeFigureOut">
              <a:rPr lang="ru-RU" smtClean="0"/>
              <a:t>27.11.2018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67F686-B915-4236-ABBA-8E728720DDBD}" type="slidenum">
              <a:rPr lang="ru-RU" smtClean="0"/>
              <a:t>‹#›</a:t>
            </a:fld>
            <a:endParaRPr lang="ru-RU"/>
          </a:p>
        </p:txBody>
      </p:sp>
    </p:spTree>
    <p:extLst>
      <p:ext uri="{BB962C8B-B14F-4D97-AF65-F5344CB8AC3E}">
        <p14:creationId xmlns:p14="http://schemas.microsoft.com/office/powerpoint/2010/main" val="176163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FC720-F4FE-4B93-8637-E6BFDD936FC9}" type="datetimeFigureOut">
              <a:rPr lang="ru-RU" smtClean="0"/>
              <a:t>27.11.2018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7F686-B915-4236-ABBA-8E728720DDBD}" type="slidenum">
              <a:rPr lang="ru-RU" smtClean="0"/>
              <a:t>‹#›</a:t>
            </a:fld>
            <a:endParaRPr lang="ru-RU"/>
          </a:p>
        </p:txBody>
      </p:sp>
    </p:spTree>
    <p:extLst>
      <p:ext uri="{BB962C8B-B14F-4D97-AF65-F5344CB8AC3E}">
        <p14:creationId xmlns:p14="http://schemas.microsoft.com/office/powerpoint/2010/main" val="1188883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p:txBody>
          <a:bodyPr>
            <a:normAutofit fontScale="90000"/>
          </a:bodyPr>
          <a:lstStyle/>
          <a:p>
            <a:r>
              <a:rPr lang="ru-RU" altLang="ru-RU" b="1" dirty="0" smtClean="0"/>
              <a:t>Криптографические протоколы</a:t>
            </a:r>
            <a:br>
              <a:rPr lang="ru-RU" altLang="ru-RU" b="1" dirty="0" smtClean="0"/>
            </a:br>
            <a:r>
              <a:rPr lang="ru-RU" altLang="ru-RU" dirty="0" smtClean="0"/>
              <a:t/>
            </a:r>
            <a:br>
              <a:rPr lang="ru-RU" altLang="ru-RU" dirty="0" smtClean="0"/>
            </a:br>
            <a:endParaRPr lang="ru-RU" altLang="ru-RU" dirty="0" smtClean="0"/>
          </a:p>
        </p:txBody>
      </p:sp>
      <p:sp>
        <p:nvSpPr>
          <p:cNvPr id="3" name="Подзаголовок 2"/>
          <p:cNvSpPr>
            <a:spLocks noGrp="1"/>
          </p:cNvSpPr>
          <p:nvPr>
            <p:ph type="subTitle" idx="1"/>
          </p:nvPr>
        </p:nvSpPr>
        <p:spPr/>
        <p:txBody>
          <a:bodyPr/>
          <a:lstStyle/>
          <a:p>
            <a:pPr>
              <a:defRPr/>
            </a:pPr>
            <a:endParaRPr lang="ru-RU"/>
          </a:p>
        </p:txBody>
      </p:sp>
    </p:spTree>
    <p:extLst>
      <p:ext uri="{BB962C8B-B14F-4D97-AF65-F5344CB8AC3E}">
        <p14:creationId xmlns:p14="http://schemas.microsoft.com/office/powerpoint/2010/main" val="2501139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214313" y="142875"/>
            <a:ext cx="8715375" cy="6572250"/>
          </a:xfrm>
        </p:spPr>
        <p:txBody>
          <a:bodyPr anchor="t"/>
          <a:lstStyle/>
          <a:p>
            <a:pPr algn="l" eaLnBrk="1" hangingPunct="1"/>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endParaRPr lang="ru-RU" altLang="ru-RU" sz="1800" smtClean="0">
              <a:latin typeface="Arial" charset="0"/>
              <a:cs typeface="Arial" charset="0"/>
            </a:endParaRPr>
          </a:p>
        </p:txBody>
      </p:sp>
      <p:sp>
        <p:nvSpPr>
          <p:cNvPr id="6" name="Номер слайда 5"/>
          <p:cNvSpPr>
            <a:spLocks noGrp="1"/>
          </p:cNvSpPr>
          <p:nvPr>
            <p:ph type="sldNum" sz="quarter" idx="12"/>
          </p:nvPr>
        </p:nvSpPr>
        <p:spPr/>
        <p:txBody>
          <a:bodyPr/>
          <a:lstStyle/>
          <a:p>
            <a:pPr>
              <a:defRPr/>
            </a:pPr>
            <a:fld id="{99117116-75FA-4C3B-9607-BC825AC96EE7}" type="slidenum">
              <a:rPr lang="ru-RU"/>
              <a:pPr>
                <a:defRPr/>
              </a:pPr>
              <a:t>10</a:t>
            </a:fld>
            <a:endParaRPr lang="ru-RU" dirty="0"/>
          </a:p>
        </p:txBody>
      </p:sp>
      <p:graphicFrame>
        <p:nvGraphicFramePr>
          <p:cNvPr id="7" name="Таблица 6"/>
          <p:cNvGraphicFramePr>
            <a:graphicFrameLocks noGrp="1"/>
          </p:cNvGraphicFramePr>
          <p:nvPr/>
        </p:nvGraphicFramePr>
        <p:xfrm>
          <a:off x="357188" y="142875"/>
          <a:ext cx="8572500" cy="6309360"/>
        </p:xfrm>
        <a:graphic>
          <a:graphicData uri="http://schemas.openxmlformats.org/drawingml/2006/table">
            <a:tbl>
              <a:tblPr/>
              <a:tblGrid>
                <a:gridCol w="661139"/>
                <a:gridCol w="2134580"/>
                <a:gridCol w="5776781"/>
              </a:tblGrid>
              <a:tr h="1645754">
                <a:tc>
                  <a:txBody>
                    <a:bodyPr/>
                    <a:lstStyle/>
                    <a:p>
                      <a:pPr algn="ctr">
                        <a:lnSpc>
                          <a:spcPct val="150000"/>
                        </a:lnSpc>
                        <a:spcAft>
                          <a:spcPts val="0"/>
                        </a:spcAft>
                        <a:tabLst>
                          <a:tab pos="-1350645" algn="l"/>
                        </a:tabLst>
                      </a:pPr>
                      <a:r>
                        <a:rPr lang="ru-RU" sz="1800" dirty="0" smtClean="0">
                          <a:latin typeface="Arial" pitchFamily="34" charset="0"/>
                          <a:ea typeface="Times New Roman"/>
                          <a:cs typeface="Arial" pitchFamily="34" charset="0"/>
                        </a:rPr>
                        <a:t>8</a:t>
                      </a:r>
                      <a:endParaRPr lang="ru-RU" sz="1800" dirty="0">
                        <a:latin typeface="Arial" pitchFamily="34" charset="0"/>
                        <a:ea typeface="Times New Roman"/>
                        <a:cs typeface="Arial" pitchFamily="34"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Lst>
                      </a:pPr>
                      <a:r>
                        <a:rPr lang="ru-RU" sz="1800" kern="1200" dirty="0" smtClean="0">
                          <a:solidFill>
                            <a:schemeClr val="tx1"/>
                          </a:solidFill>
                          <a:latin typeface="Arial" pitchFamily="34" charset="0"/>
                          <a:ea typeface="+mn-ea"/>
                          <a:cs typeface="Arial" pitchFamily="34" charset="0"/>
                        </a:rPr>
                        <a:t>Совместные секретные вычисления</a:t>
                      </a:r>
                      <a:endParaRPr lang="ru-RU" sz="1800" dirty="0">
                        <a:latin typeface="Arial" pitchFamily="34" charset="0"/>
                        <a:ea typeface="Times New Roman"/>
                        <a:cs typeface="Arial" pitchFamily="34"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350645" algn="l"/>
                        </a:tabLst>
                      </a:pPr>
                      <a:r>
                        <a:rPr lang="ru-RU" sz="1800" kern="1200" dirty="0" smtClean="0">
                          <a:solidFill>
                            <a:schemeClr val="tx1"/>
                          </a:solidFill>
                          <a:latin typeface="Arial" pitchFamily="34" charset="0"/>
                          <a:ea typeface="+mn-ea"/>
                          <a:cs typeface="Arial" pitchFamily="34" charset="0"/>
                        </a:rPr>
                        <a:t>Группа участников хочет выполнить вычисление определенной функции от своих секретных данных, но так чтобы эти индивидуальные секретные данные не стали известны другим участникам</a:t>
                      </a: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2971">
                <a:tc>
                  <a:txBody>
                    <a:bodyPr/>
                    <a:lstStyle/>
                    <a:p>
                      <a:pPr algn="ctr">
                        <a:lnSpc>
                          <a:spcPct val="150000"/>
                        </a:lnSpc>
                        <a:spcAft>
                          <a:spcPts val="0"/>
                        </a:spcAft>
                        <a:tabLst>
                          <a:tab pos="-1350645" algn="l"/>
                        </a:tabLst>
                      </a:pPr>
                      <a:r>
                        <a:rPr lang="ru-RU" sz="1800" dirty="0" smtClean="0">
                          <a:latin typeface="Arial" pitchFamily="34" charset="0"/>
                          <a:ea typeface="Times New Roman"/>
                          <a:cs typeface="Arial" pitchFamily="34" charset="0"/>
                        </a:rPr>
                        <a:t>9</a:t>
                      </a:r>
                      <a:endParaRPr lang="ru-RU" sz="1800" dirty="0">
                        <a:latin typeface="Arial" pitchFamily="34" charset="0"/>
                        <a:ea typeface="Times New Roman"/>
                        <a:cs typeface="Arial" pitchFamily="34"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Lst>
                      </a:pPr>
                      <a:r>
                        <a:rPr lang="ru-RU" sz="1800" kern="1200" dirty="0" smtClean="0">
                          <a:solidFill>
                            <a:schemeClr val="tx1"/>
                          </a:solidFill>
                          <a:latin typeface="Arial" pitchFamily="34" charset="0"/>
                          <a:ea typeface="+mn-ea"/>
                          <a:cs typeface="Arial" pitchFamily="34" charset="0"/>
                        </a:rPr>
                        <a:t>Цифровая наличность (ЦН)</a:t>
                      </a:r>
                      <a:endParaRPr lang="ru-RU" sz="1800" dirty="0">
                        <a:latin typeface="Arial" pitchFamily="34" charset="0"/>
                        <a:ea typeface="Times New Roman"/>
                        <a:cs typeface="Arial" pitchFamily="34"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800" kern="1200" dirty="0" smtClean="0">
                          <a:solidFill>
                            <a:schemeClr val="tx1"/>
                          </a:solidFill>
                          <a:latin typeface="Arial" pitchFamily="34" charset="0"/>
                          <a:ea typeface="+mn-ea"/>
                          <a:cs typeface="Arial" pitchFamily="34" charset="0"/>
                        </a:rPr>
                        <a:t>Использование кредитных карт не решает проблему анонимности платежей, поскольку позволяет отследить, на чей счет переводятся деньги. Таким свойством обладает обычная бумажная наличность. Ее цифровой аналог должен обладать следующими свойствами:</a:t>
                      </a:r>
                    </a:p>
                    <a:p>
                      <a:r>
                        <a:rPr lang="ru-RU" sz="1800" kern="1200" dirty="0" smtClean="0">
                          <a:solidFill>
                            <a:schemeClr val="tx1"/>
                          </a:solidFill>
                          <a:latin typeface="Arial" pitchFamily="34" charset="0"/>
                          <a:ea typeface="+mn-ea"/>
                          <a:cs typeface="Arial" pitchFamily="34" charset="0"/>
                        </a:rPr>
                        <a:t>- ЦН может передаваться по компьютерным сетям;</a:t>
                      </a:r>
                    </a:p>
                    <a:p>
                      <a:r>
                        <a:rPr lang="ru-RU" sz="1800" kern="1200" dirty="0" smtClean="0">
                          <a:solidFill>
                            <a:schemeClr val="tx1"/>
                          </a:solidFill>
                          <a:latin typeface="Arial" pitchFamily="34" charset="0"/>
                          <a:ea typeface="+mn-ea"/>
                          <a:cs typeface="Arial" pitchFamily="34" charset="0"/>
                        </a:rPr>
                        <a:t>- ЦН не может быть скопирована и использована повторно;</a:t>
                      </a:r>
                    </a:p>
                    <a:p>
                      <a:r>
                        <a:rPr lang="ru-RU" sz="1800" kern="1200" dirty="0" smtClean="0">
                          <a:solidFill>
                            <a:schemeClr val="tx1"/>
                          </a:solidFill>
                          <a:latin typeface="Arial" pitchFamily="34" charset="0"/>
                          <a:ea typeface="+mn-ea"/>
                          <a:cs typeface="Arial" pitchFamily="34" charset="0"/>
                        </a:rPr>
                        <a:t>- никто не может отследить связи между покупателем и продавцом;</a:t>
                      </a:r>
                    </a:p>
                    <a:p>
                      <a:r>
                        <a:rPr lang="ru-RU" sz="1800" kern="1200" dirty="0" smtClean="0">
                          <a:solidFill>
                            <a:schemeClr val="tx1"/>
                          </a:solidFill>
                          <a:latin typeface="Arial" pitchFamily="34" charset="0"/>
                          <a:ea typeface="+mn-ea"/>
                          <a:cs typeface="Arial" pitchFamily="34" charset="0"/>
                        </a:rPr>
                        <a:t>- магазин не нуждается в наличии связи с банком покупателя (</a:t>
                      </a:r>
                      <a:r>
                        <a:rPr lang="ru-RU" sz="1800" i="1" kern="1200" dirty="0" err="1" smtClean="0">
                          <a:solidFill>
                            <a:schemeClr val="tx1"/>
                          </a:solidFill>
                          <a:latin typeface="Arial" pitchFamily="34" charset="0"/>
                          <a:ea typeface="+mn-ea"/>
                          <a:cs typeface="Arial" pitchFamily="34" charset="0"/>
                        </a:rPr>
                        <a:t>off-line</a:t>
                      </a:r>
                      <a:r>
                        <a:rPr lang="ru-RU" sz="1800" kern="1200" dirty="0" smtClean="0">
                          <a:solidFill>
                            <a:schemeClr val="tx1"/>
                          </a:solidFill>
                          <a:latin typeface="Arial" pitchFamily="34" charset="0"/>
                          <a:ea typeface="+mn-ea"/>
                          <a:cs typeface="Arial" pitchFamily="34" charset="0"/>
                        </a:rPr>
                        <a:t> покупки);</a:t>
                      </a:r>
                    </a:p>
                    <a:p>
                      <a:r>
                        <a:rPr lang="ru-RU" sz="1800" kern="1200" dirty="0" smtClean="0">
                          <a:solidFill>
                            <a:schemeClr val="tx1"/>
                          </a:solidFill>
                          <a:latin typeface="Arial" pitchFamily="34" charset="0"/>
                          <a:ea typeface="+mn-ea"/>
                          <a:cs typeface="Arial" pitchFamily="34" charset="0"/>
                        </a:rPr>
                        <a:t>- ЦН может быть передана (по желанию ее хозяина) другим пользователям;</a:t>
                      </a:r>
                    </a:p>
                    <a:p>
                      <a:r>
                        <a:rPr lang="ru-RU" sz="1800" kern="1200" dirty="0" smtClean="0">
                          <a:solidFill>
                            <a:schemeClr val="tx1"/>
                          </a:solidFill>
                          <a:latin typeface="Arial" pitchFamily="34" charset="0"/>
                          <a:ea typeface="+mn-ea"/>
                          <a:cs typeface="Arial" pitchFamily="34" charset="0"/>
                        </a:rPr>
                        <a:t>- ЦН может быть </a:t>
                      </a:r>
                      <a:r>
                        <a:rPr lang="ru-RU" sz="1800" kern="1200" dirty="0" err="1" smtClean="0">
                          <a:solidFill>
                            <a:schemeClr val="tx1"/>
                          </a:solidFill>
                          <a:latin typeface="Arial" pitchFamily="34" charset="0"/>
                          <a:ea typeface="+mn-ea"/>
                          <a:cs typeface="Arial" pitchFamily="34" charset="0"/>
                        </a:rPr>
                        <a:t>разменена</a:t>
                      </a:r>
                      <a:r>
                        <a:rPr lang="ru-RU" sz="1800" kern="1200" dirty="0" smtClean="0">
                          <a:solidFill>
                            <a:schemeClr val="tx1"/>
                          </a:solidFill>
                          <a:latin typeface="Arial" pitchFamily="34" charset="0"/>
                          <a:ea typeface="+mn-ea"/>
                          <a:cs typeface="Arial" pitchFamily="34" charset="0"/>
                        </a:rPr>
                        <a:t> на более мелкие части, дающие в сумме ту же величину ЦН</a:t>
                      </a:r>
                      <a:endParaRPr lang="ru-RU" sz="1800" dirty="0">
                        <a:latin typeface="Arial" pitchFamily="34" charset="0"/>
                        <a:ea typeface="Times New Roman"/>
                        <a:cs typeface="Arial" pitchFamily="34"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67296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214313" y="142875"/>
            <a:ext cx="8715375" cy="6572250"/>
          </a:xfrm>
        </p:spPr>
        <p:txBody>
          <a:bodyPr anchor="t"/>
          <a:lstStyle/>
          <a:p>
            <a:pPr algn="l" eaLnBrk="1" hangingPunct="1"/>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endParaRPr lang="ru-RU" altLang="ru-RU" sz="1800" smtClean="0">
              <a:latin typeface="Arial" charset="0"/>
              <a:cs typeface="Arial" charset="0"/>
            </a:endParaRPr>
          </a:p>
        </p:txBody>
      </p:sp>
      <p:sp>
        <p:nvSpPr>
          <p:cNvPr id="6" name="Номер слайда 5"/>
          <p:cNvSpPr>
            <a:spLocks noGrp="1"/>
          </p:cNvSpPr>
          <p:nvPr>
            <p:ph type="sldNum" sz="quarter" idx="12"/>
          </p:nvPr>
        </p:nvSpPr>
        <p:spPr/>
        <p:txBody>
          <a:bodyPr/>
          <a:lstStyle/>
          <a:p>
            <a:pPr>
              <a:defRPr/>
            </a:pPr>
            <a:fld id="{2B386F12-D560-47DF-B849-F273495B1F5D}" type="slidenum">
              <a:rPr lang="ru-RU"/>
              <a:pPr>
                <a:defRPr/>
              </a:pPr>
              <a:t>11</a:t>
            </a:fld>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1719621279"/>
              </p:ext>
            </p:extLst>
          </p:nvPr>
        </p:nvGraphicFramePr>
        <p:xfrm>
          <a:off x="357188" y="142875"/>
          <a:ext cx="8572500" cy="6670675"/>
        </p:xfrm>
        <a:graphic>
          <a:graphicData uri="http://schemas.openxmlformats.org/drawingml/2006/table">
            <a:tbl>
              <a:tblPr/>
              <a:tblGrid>
                <a:gridCol w="661139"/>
                <a:gridCol w="2134580"/>
                <a:gridCol w="5776781"/>
              </a:tblGrid>
              <a:tr h="2880516">
                <a:tc>
                  <a:txBody>
                    <a:bodyPr/>
                    <a:lstStyle/>
                    <a:p>
                      <a:pPr algn="ctr">
                        <a:lnSpc>
                          <a:spcPct val="150000"/>
                        </a:lnSpc>
                        <a:spcAft>
                          <a:spcPts val="0"/>
                        </a:spcAft>
                        <a:tabLst>
                          <a:tab pos="-1350645" algn="l"/>
                        </a:tabLst>
                      </a:pPr>
                      <a:endParaRPr lang="ru-RU" sz="1800" dirty="0">
                        <a:latin typeface="Arial" pitchFamily="34" charset="0"/>
                        <a:ea typeface="Times New Roman"/>
                        <a:cs typeface="Arial" pitchFamily="34"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0159">
                <a:tc>
                  <a:txBody>
                    <a:bodyPr/>
                    <a:lstStyle/>
                    <a:p>
                      <a:pPr algn="ctr">
                        <a:lnSpc>
                          <a:spcPct val="150000"/>
                        </a:lnSpc>
                        <a:spcAft>
                          <a:spcPts val="0"/>
                        </a:spcAft>
                        <a:tabLst>
                          <a:tab pos="-1350645" algn="l"/>
                        </a:tabLst>
                      </a:pPr>
                      <a:r>
                        <a:rPr lang="ru-RU" sz="1800" dirty="0" smtClean="0">
                          <a:latin typeface="Arial" pitchFamily="34" charset="0"/>
                          <a:ea typeface="Times New Roman"/>
                          <a:cs typeface="Arial" pitchFamily="34" charset="0"/>
                        </a:rPr>
                        <a:t>14</a:t>
                      </a:r>
                      <a:endParaRPr lang="ru-RU" sz="1800" dirty="0">
                        <a:latin typeface="Arial" pitchFamily="34" charset="0"/>
                        <a:ea typeface="Times New Roman"/>
                        <a:cs typeface="Arial" pitchFamily="34"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Lst>
                      </a:pPr>
                      <a:r>
                        <a:rPr lang="en-US" sz="1800" dirty="0" err="1">
                          <a:latin typeface="Arial" pitchFamily="34" charset="0"/>
                          <a:ea typeface="Times New Roman"/>
                          <a:cs typeface="Arial" pitchFamily="34" charset="0"/>
                        </a:rPr>
                        <a:t>Анонимное</a:t>
                      </a:r>
                      <a:r>
                        <a:rPr lang="en-US" sz="1800" dirty="0">
                          <a:latin typeface="Arial" pitchFamily="34" charset="0"/>
                          <a:ea typeface="Times New Roman"/>
                          <a:cs typeface="Arial" pitchFamily="34" charset="0"/>
                        </a:rPr>
                        <a:t> </a:t>
                      </a:r>
                      <a:r>
                        <a:rPr lang="en-US" sz="1800" dirty="0" err="1">
                          <a:latin typeface="Arial" pitchFamily="34" charset="0"/>
                          <a:ea typeface="Times New Roman"/>
                          <a:cs typeface="Arial" pitchFamily="34" charset="0"/>
                        </a:rPr>
                        <a:t>широковещание</a:t>
                      </a:r>
                      <a:endParaRPr lang="ru-RU" sz="18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350645" algn="l"/>
                        </a:tabLst>
                      </a:pPr>
                      <a:r>
                        <a:rPr lang="ru-RU" sz="1800" dirty="0">
                          <a:latin typeface="Arial" pitchFamily="34" charset="0"/>
                          <a:ea typeface="Times New Roman"/>
                          <a:cs typeface="Arial" pitchFamily="34" charset="0"/>
                        </a:rPr>
                        <a:t>Группа пользователей некоторой сети передает </a:t>
                      </a:r>
                      <a:r>
                        <a:rPr lang="ru-RU" sz="1800" dirty="0" smtClean="0">
                          <a:latin typeface="Arial" pitchFamily="34" charset="0"/>
                          <a:ea typeface="Times New Roman"/>
                          <a:cs typeface="Arial" pitchFamily="34" charset="0"/>
                        </a:rPr>
                        <a:t>в </a:t>
                      </a:r>
                      <a:r>
                        <a:rPr lang="ru-RU" sz="1800" dirty="0">
                          <a:latin typeface="Arial" pitchFamily="34" charset="0"/>
                          <a:ea typeface="Times New Roman"/>
                          <a:cs typeface="Arial" pitchFamily="34" charset="0"/>
                        </a:rPr>
                        <a:t>ней широковещательные сообщения, </a:t>
                      </a:r>
                      <a:r>
                        <a:rPr lang="ru-RU" sz="1800" dirty="0" smtClean="0">
                          <a:latin typeface="Arial" pitchFamily="34" charset="0"/>
                          <a:ea typeface="Times New Roman"/>
                          <a:cs typeface="Arial" pitchFamily="34" charset="0"/>
                        </a:rPr>
                        <a:t>определенным </a:t>
                      </a:r>
                      <a:r>
                        <a:rPr lang="ru-RU" sz="1800" dirty="0">
                          <a:latin typeface="Arial" pitchFamily="34" charset="0"/>
                          <a:ea typeface="Times New Roman"/>
                          <a:cs typeface="Arial" pitchFamily="34" charset="0"/>
                        </a:rPr>
                        <a:t>пользователям, </a:t>
                      </a:r>
                      <a:r>
                        <a:rPr lang="ru-RU" sz="1800" dirty="0" smtClean="0">
                          <a:latin typeface="Arial" pitchFamily="34" charset="0"/>
                          <a:ea typeface="Times New Roman"/>
                          <a:cs typeface="Arial" pitchFamily="34" charset="0"/>
                        </a:rPr>
                        <a:t> и только они могут </a:t>
                      </a:r>
                      <a:r>
                        <a:rPr lang="ru-RU" sz="1800" dirty="0">
                          <a:latin typeface="Arial" pitchFamily="34" charset="0"/>
                          <a:ea typeface="Times New Roman"/>
                          <a:cs typeface="Arial" pitchFamily="34" charset="0"/>
                        </a:rPr>
                        <a:t>дешифровать эти сообщения. Условие этого протокола заключается в том, что никто, кроме отправителя и легального получателя сообщений, не может определить этих пользователей, в том числе и при помощи анализа </a:t>
                      </a:r>
                      <a:r>
                        <a:rPr lang="ru-RU" sz="1800" dirty="0" err="1">
                          <a:latin typeface="Arial" pitchFamily="34" charset="0"/>
                          <a:ea typeface="Times New Roman"/>
                          <a:cs typeface="Arial" pitchFamily="34" charset="0"/>
                        </a:rPr>
                        <a:t>телетрафика</a:t>
                      </a:r>
                      <a:endParaRPr lang="ru-RU" sz="18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58777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214313" y="142875"/>
            <a:ext cx="8715375" cy="6572250"/>
          </a:xfrm>
        </p:spPr>
        <p:txBody>
          <a:bodyPr anchor="t"/>
          <a:lstStyle/>
          <a:p>
            <a:pPr algn="l" eaLnBrk="1" hangingPunct="1"/>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endParaRPr lang="ru-RU" altLang="ru-RU" sz="1800" smtClean="0">
              <a:latin typeface="Arial" charset="0"/>
              <a:cs typeface="Arial" charset="0"/>
            </a:endParaRPr>
          </a:p>
        </p:txBody>
      </p:sp>
      <p:sp>
        <p:nvSpPr>
          <p:cNvPr id="6" name="Номер слайда 5"/>
          <p:cNvSpPr>
            <a:spLocks noGrp="1"/>
          </p:cNvSpPr>
          <p:nvPr>
            <p:ph type="sldNum" sz="quarter" idx="12"/>
          </p:nvPr>
        </p:nvSpPr>
        <p:spPr/>
        <p:txBody>
          <a:bodyPr/>
          <a:lstStyle/>
          <a:p>
            <a:pPr>
              <a:defRPr/>
            </a:pPr>
            <a:fld id="{0EC54BD4-D5EB-414D-80B5-DABB79EBC076}" type="slidenum">
              <a:rPr lang="ru-RU"/>
              <a:pPr>
                <a:defRPr/>
              </a:pPr>
              <a:t>12</a:t>
            </a:fld>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150995952"/>
              </p:ext>
            </p:extLst>
          </p:nvPr>
        </p:nvGraphicFramePr>
        <p:xfrm>
          <a:off x="357188" y="142875"/>
          <a:ext cx="8572500" cy="6248400"/>
        </p:xfrm>
        <a:graphic>
          <a:graphicData uri="http://schemas.openxmlformats.org/drawingml/2006/table">
            <a:tbl>
              <a:tblPr/>
              <a:tblGrid>
                <a:gridCol w="660400"/>
                <a:gridCol w="2135187"/>
                <a:gridCol w="5776913"/>
              </a:tblGrid>
              <a:tr h="4251760">
                <a:tc>
                  <a:txBody>
                    <a:bodyPr/>
                    <a:lstStyle>
                      <a:lvl1pPr eaLnBrk="0" hangingPunct="0">
                        <a:spcBef>
                          <a:spcPct val="20000"/>
                        </a:spcBef>
                        <a:buFont typeface="Arial" charset="0"/>
                        <a:tabLst>
                          <a:tab pos="-1349375" algn="l"/>
                        </a:tabLst>
                        <a:defRPr sz="2800">
                          <a:solidFill>
                            <a:schemeClr val="tx1"/>
                          </a:solidFill>
                          <a:latin typeface="Calibri" pitchFamily="34" charset="0"/>
                        </a:defRPr>
                      </a:lvl1pPr>
                      <a:lvl2pPr marL="742950" indent="-285750" eaLnBrk="0" hangingPunct="0">
                        <a:spcBef>
                          <a:spcPct val="20000"/>
                        </a:spcBef>
                        <a:buFont typeface="Arial" charset="0"/>
                        <a:tabLst>
                          <a:tab pos="-1349375" algn="l"/>
                        </a:tabLst>
                        <a:defRPr sz="2400">
                          <a:solidFill>
                            <a:schemeClr val="tx1"/>
                          </a:solidFill>
                          <a:latin typeface="Calibri" pitchFamily="34" charset="0"/>
                        </a:defRPr>
                      </a:lvl2pPr>
                      <a:lvl3pPr marL="1143000" indent="-228600" eaLnBrk="0" hangingPunct="0">
                        <a:spcBef>
                          <a:spcPct val="20000"/>
                        </a:spcBef>
                        <a:buFont typeface="Arial" charset="0"/>
                        <a:tabLst>
                          <a:tab pos="-1349375" algn="l"/>
                        </a:tabLst>
                        <a:defRPr sz="2000">
                          <a:solidFill>
                            <a:schemeClr val="tx1"/>
                          </a:solidFill>
                          <a:latin typeface="Calibri" pitchFamily="34" charset="0"/>
                        </a:defRPr>
                      </a:lvl3pPr>
                      <a:lvl4pPr marL="1600200" indent="-228600" eaLnBrk="0" hangingPunct="0">
                        <a:spcBef>
                          <a:spcPct val="20000"/>
                        </a:spcBef>
                        <a:buFont typeface="Arial" charset="0"/>
                        <a:tabLst>
                          <a:tab pos="-1349375" algn="l"/>
                        </a:tabLst>
                        <a:defRPr>
                          <a:solidFill>
                            <a:schemeClr val="tx1"/>
                          </a:solidFill>
                          <a:latin typeface="Calibri" pitchFamily="34" charset="0"/>
                        </a:defRPr>
                      </a:lvl4pPr>
                      <a:lvl5pPr marL="2057400" indent="-228600" eaLnBrk="0" hangingPunct="0">
                        <a:spcBef>
                          <a:spcPct val="20000"/>
                        </a:spcBef>
                        <a:buFont typeface="Arial" charset="0"/>
                        <a:tabLst>
                          <a:tab pos="-1349375"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tab pos="-1349375" algn="l"/>
                        </a:tabLst>
                      </a:pPr>
                      <a:r>
                        <a:rPr kumimoji="0" lang="en-US" altLang="ru-RU" sz="1800" b="0" i="0" u="none" strike="noStrike" cap="none" normalizeH="0" baseline="0" dirty="0" smtClean="0">
                          <a:ln>
                            <a:noFill/>
                          </a:ln>
                          <a:solidFill>
                            <a:schemeClr val="tx1"/>
                          </a:solidFill>
                          <a:effectLst/>
                          <a:latin typeface="Arial" charset="0"/>
                          <a:ea typeface="Times New Roman" pitchFamily="18" charset="0"/>
                          <a:cs typeface="Arial" charset="0"/>
                        </a:rPr>
                        <a:t>12</a:t>
                      </a:r>
                      <a:endParaRPr kumimoji="0" lang="ru-RU" altLang="ru-RU"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1349375" algn="l"/>
                        </a:tabLst>
                        <a:defRPr sz="2800">
                          <a:solidFill>
                            <a:schemeClr val="tx1"/>
                          </a:solidFill>
                          <a:latin typeface="Calibri" pitchFamily="34" charset="0"/>
                        </a:defRPr>
                      </a:lvl1pPr>
                      <a:lvl2pPr marL="742950" indent="-285750" eaLnBrk="0" hangingPunct="0">
                        <a:spcBef>
                          <a:spcPct val="20000"/>
                        </a:spcBef>
                        <a:buFont typeface="Arial" charset="0"/>
                        <a:tabLst>
                          <a:tab pos="-1349375" algn="l"/>
                        </a:tabLst>
                        <a:defRPr sz="2400">
                          <a:solidFill>
                            <a:schemeClr val="tx1"/>
                          </a:solidFill>
                          <a:latin typeface="Calibri" pitchFamily="34" charset="0"/>
                        </a:defRPr>
                      </a:lvl2pPr>
                      <a:lvl3pPr marL="1143000" indent="-228600" eaLnBrk="0" hangingPunct="0">
                        <a:spcBef>
                          <a:spcPct val="20000"/>
                        </a:spcBef>
                        <a:buFont typeface="Arial" charset="0"/>
                        <a:tabLst>
                          <a:tab pos="-1349375" algn="l"/>
                        </a:tabLst>
                        <a:defRPr sz="2000">
                          <a:solidFill>
                            <a:schemeClr val="tx1"/>
                          </a:solidFill>
                          <a:latin typeface="Calibri" pitchFamily="34" charset="0"/>
                        </a:defRPr>
                      </a:lvl3pPr>
                      <a:lvl4pPr marL="1600200" indent="-228600" eaLnBrk="0" hangingPunct="0">
                        <a:spcBef>
                          <a:spcPct val="20000"/>
                        </a:spcBef>
                        <a:buFont typeface="Arial" charset="0"/>
                        <a:tabLst>
                          <a:tab pos="-1349375" algn="l"/>
                        </a:tabLst>
                        <a:defRPr>
                          <a:solidFill>
                            <a:schemeClr val="tx1"/>
                          </a:solidFill>
                          <a:latin typeface="Calibri" pitchFamily="34" charset="0"/>
                        </a:defRPr>
                      </a:lvl4pPr>
                      <a:lvl5pPr marL="2057400" indent="-228600" eaLnBrk="0" hangingPunct="0">
                        <a:spcBef>
                          <a:spcPct val="20000"/>
                        </a:spcBef>
                        <a:buFont typeface="Arial" charset="0"/>
                        <a:tabLst>
                          <a:tab pos="-1349375"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tab pos="-1349375" algn="l"/>
                        </a:tabLst>
                      </a:pPr>
                      <a:r>
                        <a:rPr kumimoji="0" lang="en-US" altLang="ru-RU" sz="1800" b="0" i="0" u="none" strike="noStrike" cap="none" normalizeH="0" baseline="0" dirty="0" err="1" smtClean="0">
                          <a:ln>
                            <a:noFill/>
                          </a:ln>
                          <a:solidFill>
                            <a:schemeClr val="tx1"/>
                          </a:solidFill>
                          <a:effectLst/>
                          <a:latin typeface="Arial" charset="0"/>
                          <a:ea typeface="Times New Roman" pitchFamily="18" charset="0"/>
                          <a:cs typeface="Arial" charset="0"/>
                        </a:rPr>
                        <a:t>Отслеживание</a:t>
                      </a:r>
                      <a:endParaRPr kumimoji="0" lang="ru-RU" altLang="ru-RU"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50000"/>
                        </a:lnSpc>
                        <a:spcBef>
                          <a:spcPct val="0"/>
                        </a:spcBef>
                        <a:spcAft>
                          <a:spcPct val="0"/>
                        </a:spcAft>
                        <a:buClrTx/>
                        <a:buSzTx/>
                        <a:buFontTx/>
                        <a:buNone/>
                        <a:tabLst>
                          <a:tab pos="-1349375" algn="l"/>
                        </a:tabLst>
                      </a:pPr>
                      <a:r>
                        <a:rPr kumimoji="0" lang="ru-RU" altLang="ru-RU" sz="1800" b="0" i="0" u="none" strike="noStrike" cap="none" normalizeH="0" baseline="0" dirty="0" smtClean="0">
                          <a:ln>
                            <a:noFill/>
                          </a:ln>
                          <a:solidFill>
                            <a:schemeClr val="tx1"/>
                          </a:solidFill>
                          <a:effectLst/>
                          <a:latin typeface="Arial" charset="0"/>
                          <a:ea typeface="Times New Roman" pitchFamily="18" charset="0"/>
                          <a:cs typeface="Arial" charset="0"/>
                        </a:rPr>
                        <a:t>п</a:t>
                      </a:r>
                      <a:r>
                        <a:rPr kumimoji="0" lang="en-US" altLang="ru-RU" sz="1800" b="0" i="0" u="none" strike="noStrike" cap="none" normalizeH="0" baseline="0" dirty="0" err="1" smtClean="0">
                          <a:ln>
                            <a:noFill/>
                          </a:ln>
                          <a:solidFill>
                            <a:schemeClr val="tx1"/>
                          </a:solidFill>
                          <a:effectLst/>
                          <a:latin typeface="Arial" charset="0"/>
                          <a:ea typeface="Times New Roman" pitchFamily="18" charset="0"/>
                          <a:cs typeface="Arial" charset="0"/>
                        </a:rPr>
                        <a:t>редателей</a:t>
                      </a:r>
                      <a:r>
                        <a:rPr kumimoji="0" lang="ru-RU" altLang="ru-RU" sz="1800" b="0" i="0" u="none" strike="noStrike"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50000"/>
                        </a:lnSpc>
                        <a:spcBef>
                          <a:spcPct val="0"/>
                        </a:spcBef>
                        <a:spcAft>
                          <a:spcPct val="0"/>
                        </a:spcAft>
                        <a:buClrTx/>
                        <a:buSzTx/>
                        <a:buFontTx/>
                        <a:buNone/>
                        <a:tabLst>
                          <a:tab pos="-1349375" algn="l"/>
                        </a:tabLst>
                      </a:pPr>
                      <a:r>
                        <a:rPr kumimoji="0" lang="ru-RU" altLang="ru-RU" sz="1800" b="0" i="0" u="none" strike="noStrike" cap="none" normalizeH="0" baseline="0" dirty="0" smtClean="0">
                          <a:ln>
                            <a:noFill/>
                          </a:ln>
                          <a:solidFill>
                            <a:schemeClr val="tx1"/>
                          </a:solidFill>
                          <a:effectLst/>
                          <a:latin typeface="Arial" charset="0"/>
                          <a:ea typeface="Times New Roman" pitchFamily="18" charset="0"/>
                          <a:cs typeface="Arial" charset="0"/>
                        </a:rPr>
                        <a:t>(нечестных клиентов)</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1349375" algn="l"/>
                        </a:tabLst>
                        <a:defRPr sz="2800">
                          <a:solidFill>
                            <a:schemeClr val="tx1"/>
                          </a:solidFill>
                          <a:latin typeface="Calibri" pitchFamily="34" charset="0"/>
                        </a:defRPr>
                      </a:lvl1pPr>
                      <a:lvl2pPr marL="742950" indent="-285750" eaLnBrk="0" hangingPunct="0">
                        <a:spcBef>
                          <a:spcPct val="20000"/>
                        </a:spcBef>
                        <a:buFont typeface="Arial" charset="0"/>
                        <a:tabLst>
                          <a:tab pos="-1349375" algn="l"/>
                        </a:tabLst>
                        <a:defRPr sz="2400">
                          <a:solidFill>
                            <a:schemeClr val="tx1"/>
                          </a:solidFill>
                          <a:latin typeface="Calibri" pitchFamily="34" charset="0"/>
                        </a:defRPr>
                      </a:lvl2pPr>
                      <a:lvl3pPr marL="1143000" indent="-228600" eaLnBrk="0" hangingPunct="0">
                        <a:spcBef>
                          <a:spcPct val="20000"/>
                        </a:spcBef>
                        <a:buFont typeface="Arial" charset="0"/>
                        <a:tabLst>
                          <a:tab pos="-1349375" algn="l"/>
                        </a:tabLst>
                        <a:defRPr sz="2000">
                          <a:solidFill>
                            <a:schemeClr val="tx1"/>
                          </a:solidFill>
                          <a:latin typeface="Calibri" pitchFamily="34" charset="0"/>
                        </a:defRPr>
                      </a:lvl3pPr>
                      <a:lvl4pPr marL="1600200" indent="-228600" eaLnBrk="0" hangingPunct="0">
                        <a:spcBef>
                          <a:spcPct val="20000"/>
                        </a:spcBef>
                        <a:buFont typeface="Arial" charset="0"/>
                        <a:tabLst>
                          <a:tab pos="-1349375" algn="l"/>
                        </a:tabLst>
                        <a:defRPr>
                          <a:solidFill>
                            <a:schemeClr val="tx1"/>
                          </a:solidFill>
                          <a:latin typeface="Calibri" pitchFamily="34" charset="0"/>
                        </a:defRPr>
                      </a:lvl4pPr>
                      <a:lvl5pPr marL="2057400" indent="-228600" eaLnBrk="0" hangingPunct="0">
                        <a:spcBef>
                          <a:spcPct val="20000"/>
                        </a:spcBef>
                        <a:buFont typeface="Arial" charset="0"/>
                        <a:tabLst>
                          <a:tab pos="-1349375"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tab pos="-1349375" algn="l"/>
                        </a:tabLst>
                      </a:pPr>
                      <a:r>
                        <a:rPr kumimoji="0" lang="ru-RU" altLang="ru-RU" sz="1800" b="0" i="0" u="none" strike="noStrike" cap="none" normalizeH="0" baseline="0" dirty="0" smtClean="0">
                          <a:ln>
                            <a:noFill/>
                          </a:ln>
                          <a:solidFill>
                            <a:schemeClr val="tx1"/>
                          </a:solidFill>
                          <a:effectLst/>
                          <a:latin typeface="Arial" charset="0"/>
                          <a:ea typeface="Times New Roman" pitchFamily="18" charset="0"/>
                          <a:cs typeface="Arial" charset="0"/>
                        </a:rPr>
                        <a:t>Платные </a:t>
                      </a:r>
                      <a:r>
                        <a:rPr kumimoji="0" lang="en-US" altLang="ru-RU" sz="1800" b="0" i="0" u="none" strike="noStrike" cap="none" normalizeH="0" baseline="0" dirty="0" smtClean="0">
                          <a:ln>
                            <a:noFill/>
                          </a:ln>
                          <a:solidFill>
                            <a:schemeClr val="tx1"/>
                          </a:solidFill>
                          <a:effectLst/>
                          <a:latin typeface="Arial" charset="0"/>
                          <a:ea typeface="Times New Roman" pitchFamily="18" charset="0"/>
                          <a:cs typeface="Arial" charset="0"/>
                        </a:rPr>
                        <a:t>T</a:t>
                      </a:r>
                      <a:r>
                        <a:rPr kumimoji="0" lang="ru-RU" altLang="ru-RU" sz="1800" b="0" i="0" u="none" strike="noStrike" cap="none" normalizeH="0" baseline="0" dirty="0" smtClean="0">
                          <a:ln>
                            <a:noFill/>
                          </a:ln>
                          <a:solidFill>
                            <a:schemeClr val="tx1"/>
                          </a:solidFill>
                          <a:effectLst/>
                          <a:latin typeface="Arial" charset="0"/>
                          <a:ea typeface="Times New Roman" pitchFamily="18" charset="0"/>
                          <a:cs typeface="Arial" charset="0"/>
                        </a:rPr>
                        <a:t>В-программы могут быть зашифрованы при помощи ключей, которые передаются легальным подписчикам этих программ.</a:t>
                      </a:r>
                    </a:p>
                    <a:p>
                      <a:pPr marL="0" marR="0" lvl="0" indent="0" algn="l" defTabSz="914400" rtl="0" eaLnBrk="1" fontAlgn="base" latinLnBrk="0" hangingPunct="1">
                        <a:lnSpc>
                          <a:spcPct val="100000"/>
                        </a:lnSpc>
                        <a:spcBef>
                          <a:spcPct val="0"/>
                        </a:spcBef>
                        <a:spcAft>
                          <a:spcPct val="0"/>
                        </a:spcAft>
                        <a:buClrTx/>
                        <a:buSzTx/>
                        <a:buFontTx/>
                        <a:buNone/>
                        <a:tabLst>
                          <a:tab pos="-1349375" algn="l"/>
                        </a:tabLst>
                      </a:pPr>
                      <a:r>
                        <a:rPr kumimoji="0" lang="ru-RU" altLang="ru-RU" sz="1800" b="0" i="0" u="none" strike="noStrike" cap="none" normalizeH="0" baseline="0" dirty="0" smtClean="0">
                          <a:ln>
                            <a:noFill/>
                          </a:ln>
                          <a:solidFill>
                            <a:schemeClr val="tx1"/>
                          </a:solidFill>
                          <a:effectLst/>
                          <a:latin typeface="Arial" charset="0"/>
                          <a:ea typeface="Times New Roman" pitchFamily="18" charset="0"/>
                          <a:cs typeface="Arial" charset="0"/>
                        </a:rPr>
                        <a:t>Однако существует опасность, что некоторые из таких нечестных подписчиков (предателей) могут продать эти ключи другим пользователям, не оплатившим эти программы.</a:t>
                      </a:r>
                    </a:p>
                    <a:p>
                      <a:pPr marL="0" marR="0" lvl="0" indent="0" algn="l" defTabSz="914400" rtl="0" eaLnBrk="1" fontAlgn="base" latinLnBrk="0" hangingPunct="1">
                        <a:lnSpc>
                          <a:spcPct val="100000"/>
                        </a:lnSpc>
                        <a:spcBef>
                          <a:spcPct val="0"/>
                        </a:spcBef>
                        <a:spcAft>
                          <a:spcPct val="0"/>
                        </a:spcAft>
                        <a:buClrTx/>
                        <a:buSzTx/>
                        <a:buFontTx/>
                        <a:buNone/>
                        <a:tabLst>
                          <a:tab pos="-1349375" algn="l"/>
                        </a:tabLst>
                      </a:pPr>
                      <a:r>
                        <a:rPr kumimoji="0" lang="ru-RU" altLang="ru-RU" sz="1800" b="0" i="0" u="none" strike="noStrike" cap="none" normalizeH="0" baseline="0" dirty="0" smtClean="0">
                          <a:ln>
                            <a:noFill/>
                          </a:ln>
                          <a:solidFill>
                            <a:schemeClr val="tx1"/>
                          </a:solidFill>
                          <a:effectLst/>
                          <a:latin typeface="Arial" charset="0"/>
                          <a:ea typeface="Times New Roman" pitchFamily="18" charset="0"/>
                          <a:cs typeface="Arial" charset="0"/>
                        </a:rPr>
                        <a:t>Протокол обеспечивает возможность поиска таких предателей в случае, когда </a:t>
                      </a:r>
                      <a:r>
                        <a:rPr kumimoji="0" lang="en-US" altLang="ru-RU" sz="1800" b="0" i="0" u="none" strike="noStrike" cap="none" normalizeH="0" baseline="0" dirty="0" smtClean="0">
                          <a:ln>
                            <a:noFill/>
                          </a:ln>
                          <a:solidFill>
                            <a:schemeClr val="tx1"/>
                          </a:solidFill>
                          <a:effectLst/>
                          <a:latin typeface="Arial" charset="0"/>
                          <a:ea typeface="Times New Roman" pitchFamily="18" charset="0"/>
                          <a:cs typeface="Arial" charset="0"/>
                        </a:rPr>
                        <a:t>T</a:t>
                      </a:r>
                      <a:r>
                        <a:rPr kumimoji="0" lang="ru-RU" altLang="ru-RU" sz="1800" b="0" i="0" u="none" strike="noStrike" cap="none" normalizeH="0" baseline="0" dirty="0" smtClean="0">
                          <a:ln>
                            <a:noFill/>
                          </a:ln>
                          <a:solidFill>
                            <a:schemeClr val="tx1"/>
                          </a:solidFill>
                          <a:effectLst/>
                          <a:latin typeface="Arial" charset="0"/>
                          <a:ea typeface="Times New Roman" pitchFamily="18" charset="0"/>
                          <a:cs typeface="Arial" charset="0"/>
                        </a:rPr>
                        <a:t>В-декодер пользователей может быть открыт для необходимого контроля.</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96640">
                <a:tc>
                  <a:txBody>
                    <a:bodyPr/>
                    <a:lstStyle>
                      <a:lvl1pPr eaLnBrk="0" hangingPunct="0">
                        <a:spcBef>
                          <a:spcPct val="20000"/>
                        </a:spcBef>
                        <a:buFont typeface="Arial" charset="0"/>
                        <a:tabLst>
                          <a:tab pos="-1349375" algn="l"/>
                        </a:tabLst>
                        <a:defRPr sz="2800">
                          <a:solidFill>
                            <a:schemeClr val="tx1"/>
                          </a:solidFill>
                          <a:latin typeface="Calibri" pitchFamily="34" charset="0"/>
                        </a:defRPr>
                      </a:lvl1pPr>
                      <a:lvl2pPr marL="742950" indent="-285750" eaLnBrk="0" hangingPunct="0">
                        <a:spcBef>
                          <a:spcPct val="20000"/>
                        </a:spcBef>
                        <a:buFont typeface="Arial" charset="0"/>
                        <a:tabLst>
                          <a:tab pos="-1349375" algn="l"/>
                        </a:tabLst>
                        <a:defRPr sz="2400">
                          <a:solidFill>
                            <a:schemeClr val="tx1"/>
                          </a:solidFill>
                          <a:latin typeface="Calibri" pitchFamily="34" charset="0"/>
                        </a:defRPr>
                      </a:lvl2pPr>
                      <a:lvl3pPr marL="1143000" indent="-228600" eaLnBrk="0" hangingPunct="0">
                        <a:spcBef>
                          <a:spcPct val="20000"/>
                        </a:spcBef>
                        <a:buFont typeface="Arial" charset="0"/>
                        <a:tabLst>
                          <a:tab pos="-1349375" algn="l"/>
                        </a:tabLst>
                        <a:defRPr sz="2000">
                          <a:solidFill>
                            <a:schemeClr val="tx1"/>
                          </a:solidFill>
                          <a:latin typeface="Calibri" pitchFamily="34" charset="0"/>
                        </a:defRPr>
                      </a:lvl3pPr>
                      <a:lvl4pPr marL="1600200" indent="-228600" eaLnBrk="0" hangingPunct="0">
                        <a:spcBef>
                          <a:spcPct val="20000"/>
                        </a:spcBef>
                        <a:buFont typeface="Arial" charset="0"/>
                        <a:tabLst>
                          <a:tab pos="-1349375" algn="l"/>
                        </a:tabLst>
                        <a:defRPr>
                          <a:solidFill>
                            <a:schemeClr val="tx1"/>
                          </a:solidFill>
                          <a:latin typeface="Calibri" pitchFamily="34" charset="0"/>
                        </a:defRPr>
                      </a:lvl4pPr>
                      <a:lvl5pPr marL="2057400" indent="-228600" eaLnBrk="0" hangingPunct="0">
                        <a:spcBef>
                          <a:spcPct val="20000"/>
                        </a:spcBef>
                        <a:buFont typeface="Arial" charset="0"/>
                        <a:tabLst>
                          <a:tab pos="-1349375"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tab pos="-1349375" algn="l"/>
                        </a:tabLst>
                      </a:pPr>
                      <a:r>
                        <a:rPr kumimoji="0" lang="ru-RU" altLang="ru-RU" sz="1800" b="0" i="0" u="none" strike="noStrike" cap="none" normalizeH="0" baseline="0" smtClean="0">
                          <a:ln>
                            <a:noFill/>
                          </a:ln>
                          <a:solidFill>
                            <a:schemeClr val="tx1"/>
                          </a:solidFill>
                          <a:effectLst/>
                          <a:latin typeface="Arial" charset="0"/>
                          <a:ea typeface="Times New Roman" pitchFamily="18" charset="0"/>
                          <a:cs typeface="Arial" charset="0"/>
                        </a:rPr>
                        <a:t>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1349375" algn="l"/>
                        </a:tabLst>
                        <a:defRPr sz="2800">
                          <a:solidFill>
                            <a:schemeClr val="tx1"/>
                          </a:solidFill>
                          <a:latin typeface="Calibri" pitchFamily="34" charset="0"/>
                        </a:defRPr>
                      </a:lvl1pPr>
                      <a:lvl2pPr marL="742950" indent="-285750" eaLnBrk="0" hangingPunct="0">
                        <a:spcBef>
                          <a:spcPct val="20000"/>
                        </a:spcBef>
                        <a:buFont typeface="Arial" charset="0"/>
                        <a:tabLst>
                          <a:tab pos="-1349375" algn="l"/>
                        </a:tabLst>
                        <a:defRPr sz="2400">
                          <a:solidFill>
                            <a:schemeClr val="tx1"/>
                          </a:solidFill>
                          <a:latin typeface="Calibri" pitchFamily="34" charset="0"/>
                        </a:defRPr>
                      </a:lvl2pPr>
                      <a:lvl3pPr marL="1143000" indent="-228600" eaLnBrk="0" hangingPunct="0">
                        <a:spcBef>
                          <a:spcPct val="20000"/>
                        </a:spcBef>
                        <a:buFont typeface="Arial" charset="0"/>
                        <a:tabLst>
                          <a:tab pos="-1349375" algn="l"/>
                        </a:tabLst>
                        <a:defRPr sz="2000">
                          <a:solidFill>
                            <a:schemeClr val="tx1"/>
                          </a:solidFill>
                          <a:latin typeface="Calibri" pitchFamily="34" charset="0"/>
                        </a:defRPr>
                      </a:lvl3pPr>
                      <a:lvl4pPr marL="1600200" indent="-228600" eaLnBrk="0" hangingPunct="0">
                        <a:spcBef>
                          <a:spcPct val="20000"/>
                        </a:spcBef>
                        <a:buFont typeface="Arial" charset="0"/>
                        <a:tabLst>
                          <a:tab pos="-1349375" algn="l"/>
                        </a:tabLst>
                        <a:defRPr>
                          <a:solidFill>
                            <a:schemeClr val="tx1"/>
                          </a:solidFill>
                          <a:latin typeface="Calibri" pitchFamily="34" charset="0"/>
                        </a:defRPr>
                      </a:lvl4pPr>
                      <a:lvl5pPr marL="2057400" indent="-228600" eaLnBrk="0" hangingPunct="0">
                        <a:spcBef>
                          <a:spcPct val="20000"/>
                        </a:spcBef>
                        <a:buFont typeface="Arial" charset="0"/>
                        <a:tabLst>
                          <a:tab pos="-1349375"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tab pos="-1349375" algn="l"/>
                        </a:tabLst>
                      </a:pPr>
                      <a:r>
                        <a:rPr kumimoji="0" lang="ru-RU" altLang="ru-RU" sz="1800" b="0" i="0" u="none" strike="noStrike" cap="none" normalizeH="0" baseline="0" smtClean="0">
                          <a:ln>
                            <a:noFill/>
                          </a:ln>
                          <a:solidFill>
                            <a:schemeClr val="tx1"/>
                          </a:solidFill>
                          <a:effectLst/>
                          <a:latin typeface="Arial" charset="0"/>
                          <a:ea typeface="Times New Roman" pitchFamily="18" charset="0"/>
                          <a:cs typeface="Arial" charset="0"/>
                        </a:rPr>
                        <a:t>Честные криптосистемы</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1349375" algn="l"/>
                        </a:tabLst>
                        <a:defRPr sz="2800">
                          <a:solidFill>
                            <a:schemeClr val="tx1"/>
                          </a:solidFill>
                          <a:latin typeface="Calibri" pitchFamily="34" charset="0"/>
                        </a:defRPr>
                      </a:lvl1pPr>
                      <a:lvl2pPr marL="742950" indent="-285750" eaLnBrk="0" hangingPunct="0">
                        <a:spcBef>
                          <a:spcPct val="20000"/>
                        </a:spcBef>
                        <a:buFont typeface="Arial" charset="0"/>
                        <a:tabLst>
                          <a:tab pos="-1349375" algn="l"/>
                        </a:tabLst>
                        <a:defRPr sz="2400">
                          <a:solidFill>
                            <a:schemeClr val="tx1"/>
                          </a:solidFill>
                          <a:latin typeface="Calibri" pitchFamily="34" charset="0"/>
                        </a:defRPr>
                      </a:lvl2pPr>
                      <a:lvl3pPr marL="1143000" indent="-228600" eaLnBrk="0" hangingPunct="0">
                        <a:spcBef>
                          <a:spcPct val="20000"/>
                        </a:spcBef>
                        <a:buFont typeface="Arial" charset="0"/>
                        <a:tabLst>
                          <a:tab pos="-1349375" algn="l"/>
                        </a:tabLst>
                        <a:defRPr sz="2000">
                          <a:solidFill>
                            <a:schemeClr val="tx1"/>
                          </a:solidFill>
                          <a:latin typeface="Calibri" pitchFamily="34" charset="0"/>
                        </a:defRPr>
                      </a:lvl3pPr>
                      <a:lvl4pPr marL="1600200" indent="-228600" eaLnBrk="0" hangingPunct="0">
                        <a:spcBef>
                          <a:spcPct val="20000"/>
                        </a:spcBef>
                        <a:buFont typeface="Arial" charset="0"/>
                        <a:tabLst>
                          <a:tab pos="-1349375" algn="l"/>
                        </a:tabLst>
                        <a:defRPr>
                          <a:solidFill>
                            <a:schemeClr val="tx1"/>
                          </a:solidFill>
                          <a:latin typeface="Calibri" pitchFamily="34" charset="0"/>
                        </a:defRPr>
                      </a:lvl4pPr>
                      <a:lvl5pPr marL="2057400" indent="-228600" eaLnBrk="0" hangingPunct="0">
                        <a:spcBef>
                          <a:spcPct val="20000"/>
                        </a:spcBef>
                        <a:buFont typeface="Arial" charset="0"/>
                        <a:tabLst>
                          <a:tab pos="-1349375"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tabLst>
                          <a:tab pos="-1349375" algn="l"/>
                        </a:tabLst>
                        <a:defRPr>
                          <a:solidFill>
                            <a:schemeClr val="tx1"/>
                          </a:solidFill>
                          <a:latin typeface="Calibri"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tab pos="-1349375" algn="l"/>
                        </a:tabLst>
                      </a:pPr>
                      <a:r>
                        <a:rPr kumimoji="0" lang="ru-RU" altLang="ru-RU" sz="1800" b="0" i="0" u="none" strike="noStrike" cap="none" normalizeH="0" baseline="0" dirty="0" smtClean="0">
                          <a:ln>
                            <a:noFill/>
                          </a:ln>
                          <a:solidFill>
                            <a:schemeClr val="tx1"/>
                          </a:solidFill>
                          <a:effectLst/>
                          <a:latin typeface="Arial" charset="0"/>
                          <a:ea typeface="Times New Roman" pitchFamily="18" charset="0"/>
                          <a:cs typeface="Arial" charset="0"/>
                        </a:rPr>
                        <a:t>Необходимо обеспечить конфиденциальность сообщений, однако по постановлению суда эти сообщения должны просто расшифровываться</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67950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Протоколы тайного голосования</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3265098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856984" cy="778098"/>
          </a:xfrm>
        </p:spPr>
        <p:txBody>
          <a:bodyPr>
            <a:normAutofit/>
          </a:bodyPr>
          <a:lstStyle/>
          <a:p>
            <a:r>
              <a:rPr lang="ru-RU" sz="3200" dirty="0" smtClean="0"/>
              <a:t>Основные понятия об электронном голосовании</a:t>
            </a:r>
            <a:endParaRPr lang="ru-RU" sz="3200" dirty="0"/>
          </a:p>
        </p:txBody>
      </p:sp>
      <p:sp>
        <p:nvSpPr>
          <p:cNvPr id="3" name="Объект 2"/>
          <p:cNvSpPr>
            <a:spLocks noGrp="1"/>
          </p:cNvSpPr>
          <p:nvPr>
            <p:ph idx="1"/>
          </p:nvPr>
        </p:nvSpPr>
        <p:spPr>
          <a:xfrm>
            <a:off x="467544" y="980728"/>
            <a:ext cx="8229600" cy="5760640"/>
          </a:xfrm>
        </p:spPr>
        <p:txBody>
          <a:bodyPr>
            <a:normAutofit fontScale="40000" lnSpcReduction="20000"/>
          </a:bodyPr>
          <a:lstStyle/>
          <a:p>
            <a:pPr marL="0" indent="0">
              <a:buNone/>
            </a:pPr>
            <a:r>
              <a:rPr lang="ru-RU" sz="5000" dirty="0"/>
              <a:t>Электронное голосование включает в себя три основных этапа:</a:t>
            </a:r>
          </a:p>
          <a:p>
            <a:pPr lvl="0"/>
            <a:r>
              <a:rPr lang="ru-RU" sz="5000" b="1" i="1" dirty="0"/>
              <a:t>Подготовка. </a:t>
            </a:r>
            <a:endParaRPr lang="ru-RU" sz="5000" b="1" dirty="0"/>
          </a:p>
          <a:p>
            <a:pPr marL="0" indent="0">
              <a:buNone/>
            </a:pPr>
            <a:r>
              <a:rPr lang="ru-RU" sz="5000" dirty="0"/>
              <a:t>На данном этапе объявляется список кандидатов, идет подготовка базы избирателей, включающей их личные данные для дальнейшего </a:t>
            </a:r>
            <a:r>
              <a:rPr lang="ru-RU" sz="5000" dirty="0" smtClean="0"/>
              <a:t>подтверждения. </a:t>
            </a:r>
            <a:endParaRPr lang="ru-RU" sz="5000" dirty="0"/>
          </a:p>
          <a:p>
            <a:pPr lvl="0"/>
            <a:r>
              <a:rPr lang="ru-RU" sz="5000" b="1" i="1" dirty="0"/>
              <a:t>Голосование. </a:t>
            </a:r>
            <a:endParaRPr lang="ru-RU" sz="5000" b="1" dirty="0" smtClean="0"/>
          </a:p>
          <a:p>
            <a:pPr marL="0" indent="0">
              <a:buNone/>
            </a:pPr>
            <a:r>
              <a:rPr lang="ru-RU" sz="5000" dirty="0" smtClean="0"/>
              <a:t>В </a:t>
            </a:r>
            <a:r>
              <a:rPr lang="ru-RU" sz="5000" dirty="0"/>
              <a:t>начале процесса происходит проверка информации и подтверждение возможности избирателя принимать участие в выборах.  После успешной идентификации пользователь сможет увидеть список кандидатов и сделать соответствующий выбор, который отправляется на сервер. Тот в свою очередь проверяет необходимые данные и учитывает голос. </a:t>
            </a:r>
          </a:p>
          <a:p>
            <a:pPr lvl="0"/>
            <a:r>
              <a:rPr lang="ru-RU" sz="5000" b="1" i="1" dirty="0"/>
              <a:t>Оглашение окончательных результатов.</a:t>
            </a:r>
            <a:endParaRPr lang="ru-RU" sz="5000" b="1" dirty="0"/>
          </a:p>
          <a:p>
            <a:pPr marL="0" indent="0">
              <a:buNone/>
            </a:pPr>
            <a:r>
              <a:rPr lang="ru-RU" sz="5000" dirty="0"/>
              <a:t>Когда процесс выборов подходит к завершению, голоса передаются доверенной стороне, где они будут дешифрованы. После их перестановки, которая необходима для нарушения связи между избирателем и его бюллетенем, происходит восстановление исходного сообщения и учет голоса в пользу определенного кандидата. Далее происходит проверка корректности выполнения всех этапов и голосования и последующая публикация результатов. </a:t>
            </a:r>
          </a:p>
          <a:p>
            <a:endParaRPr lang="ru-RU" dirty="0"/>
          </a:p>
        </p:txBody>
      </p:sp>
    </p:spTree>
    <p:extLst>
      <p:ext uri="{BB962C8B-B14F-4D97-AF65-F5344CB8AC3E}">
        <p14:creationId xmlns:p14="http://schemas.microsoft.com/office/powerpoint/2010/main" val="453318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113"/>
            <a:ext cx="8229600" cy="1143000"/>
          </a:xfrm>
        </p:spPr>
        <p:txBody>
          <a:bodyPr>
            <a:normAutofit/>
          </a:bodyPr>
          <a:lstStyle/>
          <a:p>
            <a:r>
              <a:rPr lang="ru-RU" sz="3200" dirty="0" smtClean="0"/>
              <a:t>Требования, к системе электронного голосования</a:t>
            </a:r>
            <a:endParaRPr lang="ru-RU" sz="3200" dirty="0"/>
          </a:p>
        </p:txBody>
      </p:sp>
      <p:sp>
        <p:nvSpPr>
          <p:cNvPr id="3" name="Объект 2"/>
          <p:cNvSpPr>
            <a:spLocks noGrp="1"/>
          </p:cNvSpPr>
          <p:nvPr>
            <p:ph idx="1"/>
          </p:nvPr>
        </p:nvSpPr>
        <p:spPr>
          <a:xfrm>
            <a:off x="457200" y="1124744"/>
            <a:ext cx="8507288" cy="5544616"/>
          </a:xfrm>
        </p:spPr>
        <p:txBody>
          <a:bodyPr>
            <a:normAutofit fontScale="47500" lnSpcReduction="20000"/>
          </a:bodyPr>
          <a:lstStyle/>
          <a:p>
            <a:pPr lvl="0"/>
            <a:r>
              <a:rPr lang="ru-RU" dirty="0"/>
              <a:t> </a:t>
            </a:r>
            <a:r>
              <a:rPr lang="ru-RU" sz="4200" dirty="0"/>
              <a:t>аутентификация: голосовать могут только уполномоченные избиратели, данные о которых могут быть взяты из паспорта  или другого аналогичного документа, удостоверяющего личность. Списки об избирателях заранее составляются избирательной комиссией (ИК) </a:t>
            </a:r>
          </a:p>
          <a:p>
            <a:pPr lvl="0"/>
            <a:r>
              <a:rPr lang="ru-RU" sz="4200" dirty="0"/>
              <a:t> уникальность: ни один избиратель не может голосовать более одного раза, что предотвращает принуждение или покупку голосов.</a:t>
            </a:r>
          </a:p>
          <a:p>
            <a:pPr lvl="0"/>
            <a:r>
              <a:rPr lang="ru-RU" sz="4200" dirty="0"/>
              <a:t> точность: системы голосования должны вести  корректный учет голосов.  Если избиратель попытается повторить голосование или изменить свой выбор, система должна это предотвратить.</a:t>
            </a:r>
          </a:p>
          <a:p>
            <a:pPr lvl="0"/>
            <a:r>
              <a:rPr lang="ru-RU" sz="4200" dirty="0"/>
              <a:t> целостность: никто не имеет права  доступа к изменению голоса. Системы должны работать надежно, чтобы предотвратить электоральные мошенничества или атаки извне системы.  А так же не допустима фальсификация результатов тех легитимных избирателей, которые не захотели принять участие в голосовании.</a:t>
            </a:r>
          </a:p>
          <a:p>
            <a:pPr lvl="0"/>
            <a:r>
              <a:rPr lang="ru-RU" sz="4200" dirty="0"/>
              <a:t> результат голосования  каждого избирателя должен оставаться втайне от других участников, включая избирательную комиссию. </a:t>
            </a:r>
          </a:p>
          <a:p>
            <a:pPr lvl="0"/>
            <a:r>
              <a:rPr lang="ru-RU" sz="4200" dirty="0"/>
              <a:t>подтверждение голоса: система голосования должна отправить электронное письмо избирателю, чтобы оповестить, что его голос был принят системой правильно. Так же  в конце выборов избирателям может быть отправлена информация с результатами голосования, где указывается победивший кандидат.</a:t>
            </a:r>
          </a:p>
          <a:p>
            <a:endParaRPr lang="ru-RU" sz="4200" dirty="0"/>
          </a:p>
        </p:txBody>
      </p:sp>
    </p:spTree>
    <p:extLst>
      <p:ext uri="{BB962C8B-B14F-4D97-AF65-F5344CB8AC3E}">
        <p14:creationId xmlns:p14="http://schemas.microsoft.com/office/powerpoint/2010/main" val="2478779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Виды систем электронного голосования</a:t>
            </a:r>
            <a:endParaRPr lang="ru-RU" dirty="0"/>
          </a:p>
        </p:txBody>
      </p:sp>
      <p:sp>
        <p:nvSpPr>
          <p:cNvPr id="3" name="Объект 2"/>
          <p:cNvSpPr>
            <a:spLocks noGrp="1"/>
          </p:cNvSpPr>
          <p:nvPr>
            <p:ph idx="1"/>
          </p:nvPr>
        </p:nvSpPr>
        <p:spPr/>
        <p:txBody>
          <a:bodyPr/>
          <a:lstStyle/>
          <a:p>
            <a:r>
              <a:rPr lang="ru-RU" dirty="0" smtClean="0"/>
              <a:t> </a:t>
            </a:r>
            <a:r>
              <a:rPr lang="ru-RU" dirty="0" err="1"/>
              <a:t>микс</a:t>
            </a:r>
            <a:r>
              <a:rPr lang="ru-RU" dirty="0"/>
              <a:t>-сети</a:t>
            </a:r>
            <a:r>
              <a:rPr lang="ru-RU" dirty="0" smtClean="0"/>
              <a:t>,</a:t>
            </a:r>
          </a:p>
          <a:p>
            <a:r>
              <a:rPr lang="ru-RU" dirty="0" smtClean="0"/>
              <a:t> </a:t>
            </a:r>
            <a:r>
              <a:rPr lang="ru-RU" dirty="0"/>
              <a:t>слепые подписи </a:t>
            </a:r>
            <a:endParaRPr lang="ru-RU" dirty="0" smtClean="0"/>
          </a:p>
          <a:p>
            <a:r>
              <a:rPr lang="ru-RU" dirty="0" smtClean="0"/>
              <a:t> </a:t>
            </a:r>
            <a:r>
              <a:rPr lang="ru-RU" dirty="0"/>
              <a:t>гомоморфное </a:t>
            </a:r>
            <a:r>
              <a:rPr lang="ru-RU" dirty="0" smtClean="0"/>
              <a:t>шифрование</a:t>
            </a:r>
          </a:p>
          <a:p>
            <a:pPr marL="0" indent="0">
              <a:buNone/>
            </a:pPr>
            <a:endParaRPr lang="ru-RU" dirty="0"/>
          </a:p>
        </p:txBody>
      </p:sp>
    </p:spTree>
    <p:extLst>
      <p:ext uri="{BB962C8B-B14F-4D97-AF65-F5344CB8AC3E}">
        <p14:creationId xmlns:p14="http://schemas.microsoft.com/office/powerpoint/2010/main" val="340368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Система ЭГ на основе </a:t>
            </a:r>
            <a:r>
              <a:rPr lang="ru-RU" dirty="0" err="1" smtClean="0"/>
              <a:t>Микс</a:t>
            </a:r>
            <a:r>
              <a:rPr lang="ru-RU" dirty="0"/>
              <a:t>-</a:t>
            </a:r>
            <a:r>
              <a:rPr lang="ru-RU" dirty="0" smtClean="0"/>
              <a:t>сетей</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 Идея схемы, на </a:t>
            </a:r>
            <a:r>
              <a:rPr lang="ru-RU" dirty="0"/>
              <a:t>основе </a:t>
            </a:r>
            <a:r>
              <a:rPr lang="ru-RU" i="1" dirty="0" err="1"/>
              <a:t>микс</a:t>
            </a:r>
            <a:r>
              <a:rPr lang="ru-RU" i="1" dirty="0"/>
              <a:t>-сетей</a:t>
            </a:r>
            <a:r>
              <a:rPr lang="ru-RU" dirty="0"/>
              <a:t>, заключается в создании системы из нескольких связанных </a:t>
            </a:r>
            <a:r>
              <a:rPr lang="ru-RU" dirty="0" smtClean="0"/>
              <a:t>прокси</a:t>
            </a:r>
            <a:r>
              <a:rPr lang="en-US" dirty="0" smtClean="0"/>
              <a:t>-</a:t>
            </a:r>
            <a:r>
              <a:rPr lang="ru-RU" dirty="0" smtClean="0"/>
              <a:t>серверов</a:t>
            </a:r>
            <a:r>
              <a:rPr lang="ru-RU" dirty="0"/>
              <a:t>, называемых </a:t>
            </a:r>
            <a:r>
              <a:rPr lang="ru-RU" i="1" dirty="0" err="1"/>
              <a:t>миксами</a:t>
            </a:r>
            <a:r>
              <a:rPr lang="ru-RU" dirty="0"/>
              <a:t>. </a:t>
            </a:r>
            <a:endParaRPr lang="ru-RU" dirty="0" smtClean="0"/>
          </a:p>
          <a:p>
            <a:r>
              <a:rPr lang="ru-RU" dirty="0" smtClean="0"/>
              <a:t> </a:t>
            </a:r>
            <a:r>
              <a:rPr lang="ru-RU" dirty="0"/>
              <a:t>Клиент шифрует сообщение один раз с использованием открытых ключей каждого из прокси-серверов в определенном порядке, который знает только клиент. </a:t>
            </a:r>
            <a:endParaRPr lang="ru-RU" dirty="0" smtClean="0"/>
          </a:p>
          <a:p>
            <a:r>
              <a:rPr lang="ru-RU" dirty="0" smtClean="0"/>
              <a:t>Расшифровка </a:t>
            </a:r>
            <a:r>
              <a:rPr lang="ru-RU" dirty="0"/>
              <a:t>криптограммы происходит в обратном порядке с помощью секретных ключей </a:t>
            </a:r>
            <a:r>
              <a:rPr lang="ru-RU" dirty="0" err="1"/>
              <a:t>микс</a:t>
            </a:r>
            <a:r>
              <a:rPr lang="ru-RU" dirty="0"/>
              <a:t>-серверов, но уже на стороне последних.  В упрощенном варианте протокол имеет следующий вид:</a:t>
            </a:r>
          </a:p>
          <a:p>
            <a:endParaRPr lang="ru-RU" dirty="0"/>
          </a:p>
        </p:txBody>
      </p:sp>
    </p:spTree>
    <p:extLst>
      <p:ext uri="{BB962C8B-B14F-4D97-AF65-F5344CB8AC3E}">
        <p14:creationId xmlns:p14="http://schemas.microsoft.com/office/powerpoint/2010/main" val="2818694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2507" y="3185592"/>
            <a:ext cx="818697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78150"/>
            <a:ext cx="6840760" cy="285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961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00808"/>
            <a:ext cx="868297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46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142875" y="214313"/>
            <a:ext cx="8929688" cy="6500812"/>
          </a:xfrm>
        </p:spPr>
        <p:txBody>
          <a:bodyPr/>
          <a:lstStyle/>
          <a:p>
            <a:pPr algn="l"/>
            <a:r>
              <a:rPr lang="ru-RU" altLang="ru-RU" sz="1800" dirty="0" smtClean="0">
                <a:latin typeface="Arial" charset="0"/>
                <a:cs typeface="Arial" charset="0"/>
              </a:rPr>
              <a:t>В настоящее время многие коммерческие сделки и деловые операции выполняются через Интернет, причем для их защиты от действий злоумышленников оказывается вполне достаточным использование таких изученных ранее криптографических функций, как</a:t>
            </a:r>
            <a:br>
              <a:rPr lang="ru-RU" altLang="ru-RU" sz="1800" dirty="0" smtClean="0">
                <a:latin typeface="Arial" charset="0"/>
                <a:cs typeface="Arial" charset="0"/>
              </a:rPr>
            </a:br>
            <a:r>
              <a:rPr lang="ru-RU" altLang="ru-RU" sz="1800" dirty="0" smtClean="0">
                <a:latin typeface="Arial" charset="0"/>
                <a:cs typeface="Arial" charset="0"/>
              </a:rPr>
              <a:t> </a:t>
            </a:r>
            <a:r>
              <a:rPr lang="ru-RU" altLang="ru-RU" sz="1800" b="1" dirty="0" smtClean="0">
                <a:latin typeface="Arial" charset="0"/>
                <a:cs typeface="Arial" charset="0"/>
              </a:rPr>
              <a:t>шифрование, аутентификация и цифровая подпись.</a:t>
            </a:r>
            <a:br>
              <a:rPr lang="ru-RU" altLang="ru-RU" sz="1800" b="1" dirty="0" smtClean="0">
                <a:latin typeface="Arial" charset="0"/>
                <a:cs typeface="Arial" charset="0"/>
              </a:rPr>
            </a:br>
            <a:r>
              <a:rPr lang="en-US" altLang="ru-RU" sz="1800" b="1" dirty="0" smtClean="0">
                <a:latin typeface="Arial" charset="0"/>
                <a:cs typeface="Arial" charset="0"/>
              </a:rPr>
              <a:t> </a:t>
            </a:r>
            <a:r>
              <a:rPr lang="ru-RU" altLang="ru-RU" sz="1800" dirty="0" smtClean="0">
                <a:latin typeface="Arial" charset="0"/>
                <a:cs typeface="Arial" charset="0"/>
              </a:rPr>
              <a:t/>
            </a:r>
            <a:br>
              <a:rPr lang="ru-RU" altLang="ru-RU" sz="1800" dirty="0" smtClean="0">
                <a:latin typeface="Arial" charset="0"/>
                <a:cs typeface="Arial" charset="0"/>
              </a:rPr>
            </a:br>
            <a:r>
              <a:rPr lang="en-US" altLang="ru-RU" sz="1800" dirty="0" smtClean="0">
                <a:latin typeface="Arial" charset="0"/>
                <a:cs typeface="Arial" charset="0"/>
              </a:rPr>
              <a:t> </a:t>
            </a:r>
            <a:r>
              <a:rPr lang="ru-RU" altLang="ru-RU" sz="1800" dirty="0" smtClean="0">
                <a:latin typeface="Arial" charset="0"/>
                <a:cs typeface="Arial" charset="0"/>
              </a:rPr>
              <a:t/>
            </a:r>
            <a:br>
              <a:rPr lang="ru-RU" altLang="ru-RU" sz="1800" dirty="0" smtClean="0">
                <a:latin typeface="Arial" charset="0"/>
                <a:cs typeface="Arial" charset="0"/>
              </a:rPr>
            </a:br>
            <a:r>
              <a:rPr lang="en-US" altLang="ru-RU" sz="1800" dirty="0" smtClean="0">
                <a:latin typeface="Arial" charset="0"/>
                <a:cs typeface="Arial" charset="0"/>
              </a:rPr>
              <a:t> </a:t>
            </a:r>
            <a:r>
              <a:rPr lang="ru-RU" altLang="ru-RU" sz="1800" dirty="0" smtClean="0">
                <a:latin typeface="Arial" charset="0"/>
                <a:cs typeface="Arial" charset="0"/>
              </a:rPr>
              <a:t/>
            </a:r>
            <a:br>
              <a:rPr lang="ru-RU" altLang="ru-RU" sz="1800" dirty="0" smtClean="0">
                <a:latin typeface="Arial" charset="0"/>
                <a:cs typeface="Arial" charset="0"/>
              </a:rPr>
            </a:br>
            <a:r>
              <a:rPr lang="ru-RU" altLang="ru-RU" sz="1800" dirty="0" smtClean="0">
                <a:latin typeface="Arial" charset="0"/>
                <a:cs typeface="Arial" charset="0"/>
              </a:rPr>
              <a:t>Однако существует множество других взаимодействий между двумя или более пользователями сети Интернет (называемых обычно протоколами), для которых обеспечение их безопасности не может быть реализовано только перечисленными выше средствами.                                                                          </a:t>
            </a:r>
            <a:br>
              <a:rPr lang="ru-RU" altLang="ru-RU" sz="1800" dirty="0" smtClean="0">
                <a:latin typeface="Arial" charset="0"/>
                <a:cs typeface="Arial" charset="0"/>
              </a:rPr>
            </a:br>
            <a:r>
              <a:rPr lang="en-US" altLang="ru-RU" sz="1800" dirty="0" smtClean="0">
                <a:latin typeface="Arial" charset="0"/>
                <a:cs typeface="Arial" charset="0"/>
              </a:rPr>
              <a:t> </a:t>
            </a:r>
            <a:r>
              <a:rPr lang="ru-RU" altLang="ru-RU" sz="1800" dirty="0" smtClean="0">
                <a:latin typeface="Arial" charset="0"/>
                <a:cs typeface="Arial" charset="0"/>
              </a:rPr>
              <a:t/>
            </a:r>
            <a:br>
              <a:rPr lang="ru-RU" altLang="ru-RU" sz="1800" dirty="0" smtClean="0">
                <a:latin typeface="Arial" charset="0"/>
                <a:cs typeface="Arial" charset="0"/>
              </a:rPr>
            </a:br>
            <a:r>
              <a:rPr lang="en-US" altLang="ru-RU" sz="1800" dirty="0" smtClean="0">
                <a:latin typeface="Arial" charset="0"/>
                <a:cs typeface="Arial" charset="0"/>
              </a:rPr>
              <a:t> </a:t>
            </a:r>
            <a:r>
              <a:rPr lang="ru-RU" altLang="ru-RU" sz="1800" dirty="0" smtClean="0">
                <a:latin typeface="Arial" charset="0"/>
                <a:cs typeface="Arial" charset="0"/>
              </a:rPr>
              <a:t/>
            </a:r>
            <a:br>
              <a:rPr lang="ru-RU" altLang="ru-RU" sz="1800" dirty="0" smtClean="0">
                <a:latin typeface="Arial" charset="0"/>
                <a:cs typeface="Arial" charset="0"/>
              </a:rPr>
            </a:br>
            <a:r>
              <a:rPr lang="ru-RU" altLang="ru-RU" sz="1800" dirty="0" smtClean="0">
                <a:latin typeface="Arial" charset="0"/>
                <a:cs typeface="Arial" charset="0"/>
              </a:rPr>
              <a:t> Примерами подобных протоколов являются: электронные платежи, лотереи и аукционы, тайное голосование, анонимная покупка данных, выполнение совместных вычислений с сохранением индивидуальных данных в секрете и т. д.</a:t>
            </a:r>
            <a:br>
              <a:rPr lang="ru-RU" altLang="ru-RU" sz="1800" dirty="0" smtClean="0">
                <a:latin typeface="Arial" charset="0"/>
                <a:cs typeface="Arial" charset="0"/>
              </a:rPr>
            </a:br>
            <a:endParaRPr lang="ru-RU" altLang="ru-RU" sz="1800" dirty="0" smtClean="0">
              <a:latin typeface="Arial" charset="0"/>
              <a:cs typeface="Arial" charset="0"/>
            </a:endParaRPr>
          </a:p>
        </p:txBody>
      </p:sp>
      <p:sp>
        <p:nvSpPr>
          <p:cNvPr id="21" name="Номер слайда 20"/>
          <p:cNvSpPr>
            <a:spLocks noGrp="1"/>
          </p:cNvSpPr>
          <p:nvPr>
            <p:ph type="sldNum" sz="quarter" idx="12"/>
          </p:nvPr>
        </p:nvSpPr>
        <p:spPr/>
        <p:txBody>
          <a:bodyPr/>
          <a:lstStyle/>
          <a:p>
            <a:pPr>
              <a:defRPr/>
            </a:pPr>
            <a:fld id="{732C809E-FDEF-4434-B65A-E78D31A2166C}" type="slidenum">
              <a:rPr lang="ru-RU"/>
              <a:pPr>
                <a:defRPr/>
              </a:pPr>
              <a:t>2</a:t>
            </a:fld>
            <a:endParaRPr lang="ru-RU" dirty="0"/>
          </a:p>
        </p:txBody>
      </p:sp>
    </p:spTree>
    <p:extLst>
      <p:ext uri="{BB962C8B-B14F-4D97-AF65-F5344CB8AC3E}">
        <p14:creationId xmlns:p14="http://schemas.microsoft.com/office/powerpoint/2010/main" val="1086137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48680"/>
            <a:ext cx="7906924" cy="231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62" y="2996952"/>
            <a:ext cx="8072405" cy="301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400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4145473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Система голосования на основе слепой подписи</a:t>
            </a:r>
            <a:endParaRPr lang="ru-RU" sz="3200" dirty="0"/>
          </a:p>
        </p:txBody>
      </p:sp>
      <p:sp>
        <p:nvSpPr>
          <p:cNvPr id="3" name="Объект 2"/>
          <p:cNvSpPr>
            <a:spLocks noGrp="1"/>
          </p:cNvSpPr>
          <p:nvPr>
            <p:ph idx="1"/>
          </p:nvPr>
        </p:nvSpPr>
        <p:spPr>
          <a:xfrm>
            <a:off x="467544" y="1628800"/>
            <a:ext cx="8229600" cy="4525963"/>
          </a:xfrm>
        </p:spPr>
        <p:txBody>
          <a:bodyPr>
            <a:normAutofit fontScale="77500" lnSpcReduction="20000"/>
          </a:bodyPr>
          <a:lstStyle/>
          <a:p>
            <a:r>
              <a:rPr lang="ru-RU" dirty="0"/>
              <a:t>В системе электронного голосования, основанной на слепой подписи, задействованы три стороны: центральное управление регистрации (ЦУР), центральная избирательная комиссия (ЦИК) и соответственно избиратель.</a:t>
            </a:r>
          </a:p>
          <a:p>
            <a:r>
              <a:rPr lang="ru-RU" dirty="0"/>
              <a:t>Понятие слепой подписи введено Дэвидом </a:t>
            </a:r>
            <a:r>
              <a:rPr lang="ru-RU" dirty="0" err="1"/>
              <a:t>Чаумом</a:t>
            </a:r>
            <a:r>
              <a:rPr lang="ru-RU" dirty="0"/>
              <a:t> в 1982 году и представляет собой </a:t>
            </a:r>
            <a:r>
              <a:rPr lang="ru-RU" dirty="0" smtClean="0"/>
              <a:t>криптографический </a:t>
            </a:r>
            <a:r>
              <a:rPr lang="ru-RU" dirty="0"/>
              <a:t>метод, в котором сообщение </a:t>
            </a:r>
            <a:r>
              <a:rPr lang="ru-RU" i="1" dirty="0"/>
              <a:t>m</a:t>
            </a:r>
            <a:r>
              <a:rPr lang="ru-RU" dirty="0"/>
              <a:t>  человека A подписывается другим лицом B  (органом подписи), так что B не получает никакой информации о сообщении </a:t>
            </a:r>
            <a:r>
              <a:rPr lang="ru-RU" i="1" dirty="0"/>
              <a:t>m. </a:t>
            </a:r>
            <a:r>
              <a:rPr lang="ru-RU" dirty="0"/>
              <a:t>В данном случае предлагаемая схема обеспечивает тайну голосования и индивидуальную проверку избирателя следующим образом: </a:t>
            </a:r>
          </a:p>
          <a:p>
            <a:endParaRPr lang="ru-RU" dirty="0"/>
          </a:p>
        </p:txBody>
      </p:sp>
    </p:spTree>
    <p:extLst>
      <p:ext uri="{BB962C8B-B14F-4D97-AF65-F5344CB8AC3E}">
        <p14:creationId xmlns:p14="http://schemas.microsoft.com/office/powerpoint/2010/main" val="1511033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040" y="402108"/>
            <a:ext cx="6679264" cy="348859"/>
          </a:xfrm>
        </p:spPr>
        <p:txBody>
          <a:bodyPr>
            <a:normAutofit fontScale="90000"/>
          </a:bodyPr>
          <a:lstStyle/>
          <a:p>
            <a:r>
              <a:rPr lang="ru-RU" sz="2400" dirty="0" smtClean="0">
                <a:latin typeface="Times New Roman" charset="0"/>
                <a:ea typeface="Times New Roman" charset="0"/>
                <a:cs typeface="Times New Roman" charset="0"/>
              </a:rPr>
              <a:t>Системы электронного голосования </a:t>
            </a:r>
            <a:r>
              <a:rPr lang="ru-RU" sz="2400" dirty="0" smtClean="0">
                <a:latin typeface="Times New Roman" charset="0"/>
                <a:ea typeface="Times New Roman" charset="0"/>
                <a:cs typeface="Times New Roman" charset="0"/>
              </a:rPr>
              <a:t>используются в</a:t>
            </a:r>
            <a:r>
              <a:rPr lang="ru-RU" sz="2400" dirty="0" smtClean="0">
                <a:latin typeface="Times New Roman" charset="0"/>
                <a:ea typeface="Times New Roman" charset="0"/>
                <a:cs typeface="Times New Roman" charset="0"/>
              </a:rPr>
              <a:t> </a:t>
            </a:r>
            <a:r>
              <a:rPr lang="ru-RU" sz="2400" dirty="0" smtClean="0">
                <a:latin typeface="Times New Roman" charset="0"/>
                <a:ea typeface="Times New Roman" charset="0"/>
                <a:cs typeface="Times New Roman" charset="0"/>
              </a:rPr>
              <a:t>23 </a:t>
            </a:r>
            <a:r>
              <a:rPr lang="ru-RU" sz="2400" dirty="0" smtClean="0">
                <a:latin typeface="Times New Roman" charset="0"/>
                <a:ea typeface="Times New Roman" charset="0"/>
                <a:cs typeface="Times New Roman" charset="0"/>
              </a:rPr>
              <a:t>странах мира</a:t>
            </a:r>
            <a:endParaRPr lang="en-US" sz="2400" dirty="0">
              <a:latin typeface="Times New Roman" charset="0"/>
              <a:ea typeface="Times New Roman" charset="0"/>
              <a:cs typeface="Times New Roman" charset="0"/>
            </a:endParaRPr>
          </a:p>
        </p:txBody>
      </p:sp>
      <p:sp>
        <p:nvSpPr>
          <p:cNvPr id="12" name="TextBox 11"/>
          <p:cNvSpPr txBox="1"/>
          <p:nvPr/>
        </p:nvSpPr>
        <p:spPr>
          <a:xfrm>
            <a:off x="314643" y="1382457"/>
            <a:ext cx="2385149" cy="369332"/>
          </a:xfrm>
          <a:prstGeom prst="rect">
            <a:avLst/>
          </a:prstGeom>
          <a:noFill/>
        </p:spPr>
        <p:txBody>
          <a:bodyPr wrap="square" rtlCol="0">
            <a:spAutoFit/>
          </a:bodyPr>
          <a:lstStyle/>
          <a:p>
            <a:r>
              <a:rPr lang="ru-RU" b="1" dirty="0" smtClean="0">
                <a:latin typeface="Times New Roman" charset="0"/>
                <a:ea typeface="Times New Roman" charset="0"/>
                <a:cs typeface="Times New Roman" charset="0"/>
              </a:rPr>
              <a:t>Слепая подпись</a:t>
            </a:r>
            <a:endParaRPr lang="en-US" b="1" dirty="0">
              <a:latin typeface="Times New Roman" charset="0"/>
              <a:ea typeface="Times New Roman" charset="0"/>
              <a:cs typeface="Times New Roman" charset="0"/>
            </a:endParaRPr>
          </a:p>
        </p:txBody>
      </p:sp>
      <p:sp>
        <p:nvSpPr>
          <p:cNvPr id="13" name="TextBox 12"/>
          <p:cNvSpPr txBox="1"/>
          <p:nvPr/>
        </p:nvSpPr>
        <p:spPr>
          <a:xfrm>
            <a:off x="5724128" y="1067639"/>
            <a:ext cx="1324627" cy="369332"/>
          </a:xfrm>
          <a:prstGeom prst="rect">
            <a:avLst/>
          </a:prstGeom>
          <a:noFill/>
        </p:spPr>
        <p:txBody>
          <a:bodyPr wrap="square" rtlCol="0">
            <a:spAutoFit/>
          </a:bodyPr>
          <a:lstStyle/>
          <a:p>
            <a:r>
              <a:rPr lang="ru-RU" b="1" dirty="0" err="1" smtClean="0">
                <a:latin typeface="Times New Roman" charset="0"/>
                <a:ea typeface="Times New Roman" charset="0"/>
                <a:cs typeface="Times New Roman" charset="0"/>
              </a:rPr>
              <a:t>Микс</a:t>
            </a:r>
            <a:r>
              <a:rPr lang="ru-RU" b="1" dirty="0" smtClean="0">
                <a:latin typeface="Times New Roman" charset="0"/>
                <a:ea typeface="Times New Roman" charset="0"/>
                <a:cs typeface="Times New Roman" charset="0"/>
              </a:rPr>
              <a:t>-сети</a:t>
            </a:r>
            <a:endParaRPr lang="en-US" b="1" dirty="0">
              <a:latin typeface="Times New Roman" charset="0"/>
              <a:ea typeface="Times New Roman" charset="0"/>
              <a:cs typeface="Times New Roman" charset="0"/>
            </a:endParaRPr>
          </a:p>
        </p:txBody>
      </p:sp>
      <p:sp>
        <p:nvSpPr>
          <p:cNvPr id="14" name="TextBox 13"/>
          <p:cNvSpPr txBox="1"/>
          <p:nvPr/>
        </p:nvSpPr>
        <p:spPr>
          <a:xfrm>
            <a:off x="2475681" y="882973"/>
            <a:ext cx="3957958" cy="369332"/>
          </a:xfrm>
          <a:prstGeom prst="rect">
            <a:avLst/>
          </a:prstGeom>
          <a:noFill/>
        </p:spPr>
        <p:txBody>
          <a:bodyPr wrap="square" rtlCol="0">
            <a:spAutoFit/>
          </a:bodyPr>
          <a:lstStyle/>
          <a:p>
            <a:r>
              <a:rPr lang="ru-RU" dirty="0" smtClean="0">
                <a:latin typeface="Times New Roman" charset="0"/>
                <a:ea typeface="Times New Roman" charset="0"/>
                <a:cs typeface="Times New Roman" charset="0"/>
              </a:rPr>
              <a:t>Используемые протоколы</a:t>
            </a:r>
            <a:endParaRPr lang="en-US" dirty="0">
              <a:latin typeface="Times New Roman" charset="0"/>
              <a:ea typeface="Times New Roman" charset="0"/>
              <a:cs typeface="Times New Roman" charset="0"/>
            </a:endParaRPr>
          </a:p>
        </p:txBody>
      </p:sp>
      <p:sp>
        <p:nvSpPr>
          <p:cNvPr id="15" name="TextBox 14"/>
          <p:cNvSpPr txBox="1"/>
          <p:nvPr/>
        </p:nvSpPr>
        <p:spPr>
          <a:xfrm>
            <a:off x="197284" y="1903525"/>
            <a:ext cx="3582627" cy="3170099"/>
          </a:xfrm>
          <a:prstGeom prst="rect">
            <a:avLst/>
          </a:prstGeom>
          <a:noFill/>
        </p:spPr>
        <p:txBody>
          <a:bodyPr wrap="square" rtlCol="0">
            <a:spAutoFit/>
          </a:bodyPr>
          <a:lstStyle/>
          <a:p>
            <a:r>
              <a:rPr lang="ru-RU" sz="2000" dirty="0" smtClean="0">
                <a:latin typeface="Times New Roman" charset="0"/>
                <a:ea typeface="Times New Roman" charset="0"/>
                <a:cs typeface="Times New Roman" charset="0"/>
              </a:rPr>
              <a:t>Основные недостатки:</a:t>
            </a:r>
          </a:p>
          <a:p>
            <a:pPr marL="285750" indent="-285750">
              <a:buFont typeface="Arial" charset="0"/>
              <a:buChar char="•"/>
            </a:pPr>
            <a:r>
              <a:rPr lang="ru-RU" sz="2000" dirty="0" smtClean="0">
                <a:latin typeface="Times New Roman" charset="0"/>
                <a:ea typeface="Times New Roman" charset="0"/>
                <a:cs typeface="Times New Roman" charset="0"/>
              </a:rPr>
              <a:t>Высокий риск сговора ЦИК и ЦУР</a:t>
            </a:r>
          </a:p>
          <a:p>
            <a:pPr marL="285750" indent="-285750">
              <a:buFont typeface="Arial" charset="0"/>
              <a:buChar char="•"/>
            </a:pPr>
            <a:r>
              <a:rPr lang="ru-RU" sz="2000" dirty="0">
                <a:latin typeface="Times New Roman" charset="0"/>
                <a:ea typeface="Times New Roman" charset="0"/>
                <a:cs typeface="Times New Roman" charset="0"/>
              </a:rPr>
              <a:t>Медленная первоначальная </a:t>
            </a:r>
            <a:r>
              <a:rPr lang="ru-RU" sz="2000" dirty="0" smtClean="0">
                <a:latin typeface="Times New Roman" charset="0"/>
                <a:ea typeface="Times New Roman" charset="0"/>
                <a:cs typeface="Times New Roman" charset="0"/>
              </a:rPr>
              <a:t>настройка</a:t>
            </a:r>
          </a:p>
          <a:p>
            <a:pPr marL="285750" indent="-285750">
              <a:buFont typeface="Arial" charset="0"/>
              <a:buChar char="•"/>
            </a:pPr>
            <a:r>
              <a:rPr lang="ru-RU" sz="2000" dirty="0" smtClean="0">
                <a:latin typeface="Times New Roman" charset="0"/>
                <a:ea typeface="Times New Roman" charset="0"/>
                <a:cs typeface="Times New Roman" charset="0"/>
              </a:rPr>
              <a:t>Большое количество сторон в процедуре голосования</a:t>
            </a:r>
          </a:p>
          <a:p>
            <a:pPr marL="285750" indent="-285750">
              <a:buFont typeface="Arial" charset="0"/>
              <a:buChar char="•"/>
            </a:pPr>
            <a:r>
              <a:rPr lang="ru-RU" sz="2000" dirty="0" smtClean="0">
                <a:latin typeface="Times New Roman" charset="0"/>
                <a:ea typeface="Times New Roman" charset="0"/>
                <a:cs typeface="Times New Roman" charset="0"/>
              </a:rPr>
              <a:t>Высокий риск подделки подписи ЦИК злоумышленником</a:t>
            </a:r>
            <a:endParaRPr lang="en-US" sz="2000" dirty="0">
              <a:latin typeface="Times New Roman" charset="0"/>
              <a:ea typeface="Times New Roman" charset="0"/>
              <a:cs typeface="Times New Roman" charset="0"/>
            </a:endParaRPr>
          </a:p>
        </p:txBody>
      </p:sp>
      <p:sp>
        <p:nvSpPr>
          <p:cNvPr id="16" name="TextBox 15"/>
          <p:cNvSpPr txBox="1"/>
          <p:nvPr/>
        </p:nvSpPr>
        <p:spPr>
          <a:xfrm>
            <a:off x="5220072" y="1382457"/>
            <a:ext cx="3312368" cy="5016758"/>
          </a:xfrm>
          <a:prstGeom prst="rect">
            <a:avLst/>
          </a:prstGeom>
          <a:noFill/>
        </p:spPr>
        <p:txBody>
          <a:bodyPr wrap="square" rtlCol="0">
            <a:spAutoFit/>
          </a:bodyPr>
          <a:lstStyle/>
          <a:p>
            <a:r>
              <a:rPr lang="ru-RU" sz="2000" dirty="0" smtClean="0">
                <a:latin typeface="Times New Roman" charset="0"/>
                <a:ea typeface="Times New Roman" charset="0"/>
                <a:cs typeface="Times New Roman" charset="0"/>
              </a:rPr>
              <a:t>Основные недостатки:</a:t>
            </a:r>
          </a:p>
          <a:p>
            <a:pPr marL="285750" indent="-285750">
              <a:buFont typeface="Arial" charset="0"/>
              <a:buChar char="•"/>
            </a:pPr>
            <a:r>
              <a:rPr lang="ru-RU" sz="2000" dirty="0" smtClean="0">
                <a:latin typeface="Times New Roman" charset="0"/>
                <a:ea typeface="Times New Roman" charset="0"/>
                <a:cs typeface="Times New Roman" charset="0"/>
              </a:rPr>
              <a:t>Ненадежность узлов</a:t>
            </a:r>
          </a:p>
          <a:p>
            <a:pPr marL="285750" indent="-285750">
              <a:buFont typeface="Arial" charset="0"/>
              <a:buChar char="•"/>
            </a:pPr>
            <a:r>
              <a:rPr lang="ru-RU" sz="2000" dirty="0" smtClean="0">
                <a:latin typeface="Times New Roman" charset="0"/>
                <a:ea typeface="Times New Roman" charset="0"/>
                <a:cs typeface="Times New Roman" charset="0"/>
              </a:rPr>
              <a:t>Медленная первоначальная настройка</a:t>
            </a:r>
          </a:p>
          <a:p>
            <a:pPr marL="285750" indent="-285750">
              <a:buFont typeface="Arial" charset="0"/>
              <a:buChar char="•"/>
            </a:pPr>
            <a:r>
              <a:rPr lang="ru-RU" sz="2000" dirty="0">
                <a:latin typeface="Times New Roman" charset="0"/>
                <a:ea typeface="Times New Roman" charset="0"/>
                <a:cs typeface="Times New Roman" charset="0"/>
              </a:rPr>
              <a:t>Большое количество сторон в процедуре </a:t>
            </a:r>
            <a:r>
              <a:rPr lang="ru-RU" sz="2000" dirty="0" smtClean="0">
                <a:latin typeface="Times New Roman" charset="0"/>
                <a:ea typeface="Times New Roman" charset="0"/>
                <a:cs typeface="Times New Roman" charset="0"/>
              </a:rPr>
              <a:t>голосования</a:t>
            </a:r>
          </a:p>
          <a:p>
            <a:pPr marL="285750" indent="-285750">
              <a:buFont typeface="Arial" charset="0"/>
              <a:buChar char="•"/>
            </a:pPr>
            <a:r>
              <a:rPr lang="ru-RU" sz="2000" dirty="0" smtClean="0">
                <a:latin typeface="Times New Roman" charset="0"/>
                <a:ea typeface="Times New Roman" charset="0"/>
                <a:cs typeface="Times New Roman" charset="0"/>
              </a:rPr>
              <a:t>Высокий риск атаки «Человек посередине»</a:t>
            </a:r>
          </a:p>
          <a:p>
            <a:pPr marL="285750" indent="-285750">
              <a:buFont typeface="Arial" charset="0"/>
              <a:buChar char="•"/>
            </a:pPr>
            <a:r>
              <a:rPr lang="ru-RU" sz="2000" dirty="0" smtClean="0">
                <a:latin typeface="Times New Roman" charset="0"/>
                <a:ea typeface="Times New Roman" charset="0"/>
                <a:cs typeface="Times New Roman" charset="0"/>
              </a:rPr>
              <a:t>Отсутствие конфиденциальности при малом числе избирателей</a:t>
            </a:r>
          </a:p>
          <a:p>
            <a:pPr marL="285750" indent="-285750">
              <a:buFont typeface="Arial" charset="0"/>
              <a:buChar char="•"/>
            </a:pPr>
            <a:r>
              <a:rPr lang="ru-RU" sz="2000" dirty="0" smtClean="0">
                <a:latin typeface="Times New Roman" charset="0"/>
                <a:ea typeface="Times New Roman" charset="0"/>
                <a:cs typeface="Times New Roman" charset="0"/>
              </a:rPr>
              <a:t>Очень медленный подсчет результатов голосования</a:t>
            </a: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9104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pPr marL="514350" lvl="0" indent="-514350">
              <a:buFont typeface="+mj-lt"/>
              <a:buAutoNum type="arabicPeriod"/>
            </a:pPr>
            <a:r>
              <a:rPr lang="ru-RU" dirty="0" smtClean="0"/>
              <a:t>Избиратель </a:t>
            </a:r>
            <a:r>
              <a:rPr lang="ru-RU" dirty="0"/>
              <a:t>формирует бюллетень, где содержится сделанный  выбор в пользу того или иного кандидата, шифрует с помощью секретного ключа и «маскирует» его. Далее он подписывает бюллетень и посылает его в орган центрального управления регистрацией. </a:t>
            </a:r>
          </a:p>
          <a:p>
            <a:pPr marL="514350" lvl="0" indent="-514350">
              <a:buFont typeface="+mj-lt"/>
              <a:buAutoNum type="arabicPeriod"/>
            </a:pPr>
            <a:r>
              <a:rPr lang="ru-RU" dirty="0"/>
              <a:t>ЦУР  проверяет, что бюллетень принадлежит конкретному  избирателю, имеющему право голоса, и подписывает бюллетень, возвращая его обратно.</a:t>
            </a:r>
          </a:p>
          <a:p>
            <a:pPr marL="514350" lvl="0" indent="-514350">
              <a:buFont typeface="+mj-lt"/>
              <a:buAutoNum type="arabicPeriod"/>
            </a:pPr>
            <a:r>
              <a:rPr lang="ru-RU" dirty="0" smtClean="0"/>
              <a:t>Избиратель </a:t>
            </a:r>
            <a:r>
              <a:rPr lang="ru-RU" dirty="0"/>
              <a:t>проверяет подпись органа и убирает « маркер маскировки». После этого он посылает подписанный и  зашифрованный бюллетень в ЦИК.</a:t>
            </a:r>
          </a:p>
          <a:p>
            <a:pPr marL="514350" indent="-514350">
              <a:buFont typeface="+mj-lt"/>
              <a:buAutoNum type="arabicPeriod"/>
            </a:pPr>
            <a:endParaRPr lang="ru-RU" dirty="0"/>
          </a:p>
        </p:txBody>
      </p:sp>
    </p:spTree>
    <p:extLst>
      <p:ext uri="{BB962C8B-B14F-4D97-AF65-F5344CB8AC3E}">
        <p14:creationId xmlns:p14="http://schemas.microsoft.com/office/powerpoint/2010/main" val="3624349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70000" lnSpcReduction="20000"/>
          </a:bodyPr>
          <a:lstStyle/>
          <a:p>
            <a:pPr marL="514350" lvl="0" indent="-514350">
              <a:buFont typeface="+mj-lt"/>
              <a:buAutoNum type="arabicPeriod" startAt="4"/>
            </a:pPr>
            <a:r>
              <a:rPr lang="ru-RU" dirty="0" smtClean="0"/>
              <a:t>Если  </a:t>
            </a:r>
            <a:r>
              <a:rPr lang="ru-RU" dirty="0"/>
              <a:t>бюллетень действителен, избирательная комиссия размещает его в списке. После завершения голосования избиратель проверяет наличие своего бюллетеня в списке и передает секретный ключ комиссии  для последующей расшифровки голоса и добавления его к общему числу.</a:t>
            </a:r>
          </a:p>
          <a:p>
            <a:pPr marL="514350" lvl="0" indent="-514350">
              <a:buFont typeface="+mj-lt"/>
              <a:buAutoNum type="arabicPeriod" startAt="4"/>
            </a:pPr>
            <a:r>
              <a:rPr lang="ru-RU" dirty="0" smtClean="0"/>
              <a:t>В конечном </a:t>
            </a:r>
            <a:r>
              <a:rPr lang="ru-RU" dirty="0"/>
              <a:t>результате  ЦИК издает ключи </a:t>
            </a:r>
            <a:r>
              <a:rPr lang="ru-RU" dirty="0" err="1"/>
              <a:t>расшифрования</a:t>
            </a:r>
            <a:r>
              <a:rPr lang="ru-RU" dirty="0"/>
              <a:t> вместе с зашифрованными бюллетенями, чтобы избиратели могли сделать независимую проверку выбора. </a:t>
            </a:r>
          </a:p>
          <a:p>
            <a:pPr marL="0" indent="0">
              <a:buNone/>
            </a:pPr>
            <a:r>
              <a:rPr lang="ru-RU" dirty="0"/>
              <a:t>Анализируя данную схему, можно сделать вывод о том, что процедура голосования с использованием слепой подписи не выполняет требование анонимности избирателя, так как ничто не может помешать сговору ЦИК И ЦУР в передаче данных о владельце бюллетеня между собой. </a:t>
            </a:r>
          </a:p>
          <a:p>
            <a:endParaRPr lang="ru-RU" dirty="0"/>
          </a:p>
        </p:txBody>
      </p:sp>
    </p:spTree>
    <p:extLst>
      <p:ext uri="{BB962C8B-B14F-4D97-AF65-F5344CB8AC3E}">
        <p14:creationId xmlns:p14="http://schemas.microsoft.com/office/powerpoint/2010/main" val="2743831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Гомоморфные системы электронного </a:t>
            </a:r>
            <a:r>
              <a:rPr lang="ru-RU" sz="3200" dirty="0" err="1" smtClean="0"/>
              <a:t>годосования</a:t>
            </a:r>
            <a:endParaRPr lang="ru-RU" sz="3200" dirty="0"/>
          </a:p>
        </p:txBody>
      </p:sp>
      <p:sp>
        <p:nvSpPr>
          <p:cNvPr id="3" name="Объект 2"/>
          <p:cNvSpPr>
            <a:spLocks noGrp="1"/>
          </p:cNvSpPr>
          <p:nvPr>
            <p:ph idx="1"/>
          </p:nvPr>
        </p:nvSpPr>
        <p:spPr/>
        <p:txBody>
          <a:bodyPr>
            <a:normAutofit fontScale="85000" lnSpcReduction="20000"/>
          </a:bodyPr>
          <a:lstStyle/>
          <a:p>
            <a:pPr marL="0" indent="0">
              <a:buNone/>
            </a:pPr>
            <a:r>
              <a:rPr lang="ru-RU" dirty="0"/>
              <a:t>Общую схему голосования при использовании системы с аддитивным гомоморфизмом можно представить следующим  образом:</a:t>
            </a:r>
          </a:p>
          <a:p>
            <a:pPr marL="514350" lvl="0" indent="-514350">
              <a:buFont typeface="+mj-lt"/>
              <a:buAutoNum type="arabicPeriod"/>
            </a:pPr>
            <a:r>
              <a:rPr lang="ru-RU" dirty="0"/>
              <a:t>Избиратели зашифровывают свои бюллетени публичным ключом центральной избирательной комиссии. </a:t>
            </a:r>
          </a:p>
          <a:p>
            <a:pPr marL="514350" lvl="0" indent="-514350">
              <a:buFont typeface="+mj-lt"/>
              <a:buAutoNum type="arabicPeriod"/>
            </a:pPr>
            <a:r>
              <a:rPr lang="ru-RU" dirty="0"/>
              <a:t>Избиратели отправляют свои зашифрованные бюллетени на сервер.</a:t>
            </a:r>
          </a:p>
          <a:p>
            <a:pPr marL="514350" lvl="0" indent="-514350">
              <a:buFont typeface="+mj-lt"/>
              <a:buAutoNum type="arabicPeriod"/>
            </a:pPr>
            <a:r>
              <a:rPr lang="ru-RU" dirty="0"/>
              <a:t>Сервер суммирует  все бюллетени и отправляет получивший результат ЦИК.</a:t>
            </a:r>
          </a:p>
          <a:p>
            <a:pPr marL="514350" lvl="0" indent="-514350">
              <a:buFont typeface="+mj-lt"/>
              <a:buAutoNum type="arabicPeriod"/>
            </a:pPr>
            <a:r>
              <a:rPr lang="ru-RU" dirty="0"/>
              <a:t>Избирательная комиссия расшифровывает сумму бюллетеней и объявляет победителя выборов.  </a:t>
            </a:r>
          </a:p>
          <a:p>
            <a:endParaRPr lang="ru-RU" dirty="0"/>
          </a:p>
        </p:txBody>
      </p:sp>
    </p:spTree>
    <p:extLst>
      <p:ext uri="{BB962C8B-B14F-4D97-AF65-F5344CB8AC3E}">
        <p14:creationId xmlns:p14="http://schemas.microsoft.com/office/powerpoint/2010/main" val="3217546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Гомоморфная система голосования на основе схемы </a:t>
            </a:r>
            <a:r>
              <a:rPr lang="ru-RU" dirty="0" err="1" smtClean="0"/>
              <a:t>Пэйе</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77500" lnSpcReduction="20000"/>
              </a:bodyPr>
              <a:lstStyle/>
              <a:p>
                <a:r>
                  <a:rPr lang="ru-RU" dirty="0" smtClean="0"/>
                  <a:t>Предположим, что </a:t>
                </a:r>
                <a:r>
                  <a:rPr lang="en-US" i="1" dirty="0" err="1"/>
                  <a:t>Nv</a:t>
                </a:r>
                <a:r>
                  <a:rPr lang="ru-RU" i="1" dirty="0"/>
                  <a:t>- </a:t>
                </a:r>
                <a:r>
                  <a:rPr lang="ru-RU" dirty="0"/>
                  <a:t>число избирателей, а </a:t>
                </a:r>
                <a:r>
                  <a:rPr lang="en-US" i="1" dirty="0" err="1"/>
                  <a:t>Nc</a:t>
                </a:r>
                <a:r>
                  <a:rPr lang="ru-RU" dirty="0"/>
                  <a:t> - число кандидатов. </a:t>
                </a:r>
                <a:r>
                  <a:rPr lang="ru-RU" dirty="0" smtClean="0"/>
                  <a:t>Каждый голос за определенного кандидата  представляется числом. Сообщение от избирателя, </a:t>
                </a:r>
                <a:r>
                  <a:rPr lang="ru-RU" dirty="0"/>
                  <a:t>содержащее выбор того или иного кандидата,  будет обозначаться следующим образом: 1-ый кандидат- </a:t>
                </a:r>
                <a14:m>
                  <m:oMath xmlns:m="http://schemas.openxmlformats.org/officeDocument/2006/math">
                    <m:sSup>
                      <m:sSupPr>
                        <m:ctrlPr>
                          <a:rPr lang="ru-RU" i="1">
                            <a:latin typeface="Cambria Math"/>
                          </a:rPr>
                        </m:ctrlPr>
                      </m:sSupPr>
                      <m:e>
                        <m:r>
                          <a:rPr lang="ru-RU" i="1">
                            <a:latin typeface="Cambria Math"/>
                          </a:rPr>
                          <m:t>10</m:t>
                        </m:r>
                      </m:e>
                      <m:sup>
                        <m:r>
                          <a:rPr lang="ru-RU" i="1">
                            <a:latin typeface="Cambria Math"/>
                          </a:rPr>
                          <m:t>0</m:t>
                        </m:r>
                      </m:sup>
                    </m:sSup>
                  </m:oMath>
                </a14:m>
                <a:r>
                  <a:rPr lang="ru-RU" i="1" dirty="0"/>
                  <a:t>, </a:t>
                </a:r>
                <a:r>
                  <a:rPr lang="ru-RU" i="1" dirty="0" smtClean="0"/>
                  <a:t> </a:t>
                </a:r>
              </a:p>
              <a:p>
                <a:pPr marL="0" indent="0">
                  <a:buNone/>
                </a:pPr>
                <a:r>
                  <a:rPr lang="ru-RU" i="1" dirty="0"/>
                  <a:t> </a:t>
                </a:r>
                <a:r>
                  <a:rPr lang="ru-RU" i="1" dirty="0" smtClean="0"/>
                  <a:t>     </a:t>
                </a:r>
                <a:r>
                  <a:rPr lang="ru-RU" dirty="0" smtClean="0"/>
                  <a:t>2-ой  кандидат </a:t>
                </a:r>
                <a14:m>
                  <m:oMath xmlns:m="http://schemas.openxmlformats.org/officeDocument/2006/math">
                    <m:sSup>
                      <m:sSupPr>
                        <m:ctrlPr>
                          <a:rPr lang="ru-RU" i="1">
                            <a:latin typeface="Cambria Math"/>
                          </a:rPr>
                        </m:ctrlPr>
                      </m:sSupPr>
                      <m:e>
                        <m:r>
                          <a:rPr lang="ru-RU" i="1">
                            <a:latin typeface="Cambria Math"/>
                          </a:rPr>
                          <m:t>10</m:t>
                        </m:r>
                      </m:e>
                      <m:sup>
                        <m:r>
                          <a:rPr lang="ru-RU" i="1">
                            <a:latin typeface="Cambria Math"/>
                          </a:rPr>
                          <m:t>1</m:t>
                        </m:r>
                      </m:sup>
                    </m:sSup>
                  </m:oMath>
                </a14:m>
                <a:r>
                  <a:rPr lang="ru-RU" dirty="0"/>
                  <a:t> … </a:t>
                </a:r>
                <a:r>
                  <a:rPr lang="en-US" i="1" dirty="0" err="1"/>
                  <a:t>Nc</a:t>
                </a:r>
                <a:r>
                  <a:rPr lang="en-US" i="1" dirty="0"/>
                  <a:t> </a:t>
                </a:r>
                <a:r>
                  <a:rPr lang="ru-RU" dirty="0"/>
                  <a:t>кандидат- </a:t>
                </a:r>
                <a14:m>
                  <m:oMath xmlns:m="http://schemas.openxmlformats.org/officeDocument/2006/math">
                    <m:sSup>
                      <m:sSupPr>
                        <m:ctrlPr>
                          <a:rPr lang="ru-RU" i="1" dirty="0" smtClean="0">
                            <a:latin typeface="Cambria Math"/>
                          </a:rPr>
                        </m:ctrlPr>
                      </m:sSupPr>
                      <m:e>
                        <m:r>
                          <a:rPr lang="ru-RU" b="0" i="1" dirty="0" smtClean="0">
                            <a:latin typeface="Cambria Math"/>
                          </a:rPr>
                          <m:t>10</m:t>
                        </m:r>
                      </m:e>
                      <m:sup>
                        <m:r>
                          <a:rPr lang="en-US" i="1" baseline="30000" dirty="0" smtClean="0">
                            <a:latin typeface="Cambria Math"/>
                          </a:rPr>
                          <m:t>𝑁𝑐</m:t>
                        </m:r>
                        <m:r>
                          <a:rPr lang="en-US" b="0" i="1" baseline="30000" dirty="0" smtClean="0">
                            <a:latin typeface="Cambria Math"/>
                          </a:rPr>
                          <m:t>_1</m:t>
                        </m:r>
                      </m:sup>
                    </m:sSup>
                  </m:oMath>
                </a14:m>
                <a:endParaRPr lang="ru-RU" dirty="0"/>
              </a:p>
              <a:p>
                <a:r>
                  <a:rPr lang="ru-RU" dirty="0"/>
                  <a:t>Тогда максимальное возможное число </a:t>
                </a:r>
                <a:r>
                  <a:rPr lang="en-US" i="1" dirty="0" err="1"/>
                  <a:t>m</a:t>
                </a:r>
                <a:r>
                  <a:rPr lang="en-US" i="1" baseline="-25000" dirty="0" err="1"/>
                  <a:t>max</a:t>
                </a:r>
                <a:r>
                  <a:rPr lang="en-US" i="1" baseline="-25000" dirty="0"/>
                  <a:t> </a:t>
                </a:r>
                <a:r>
                  <a:rPr lang="ru-RU" i="1" dirty="0"/>
                  <a:t>= </a:t>
                </a:r>
                <a14:m>
                  <m:oMath xmlns:m="http://schemas.openxmlformats.org/officeDocument/2006/math">
                    <m:nary>
                      <m:naryPr>
                        <m:chr m:val="∑"/>
                        <m:limLoc m:val="subSup"/>
                        <m:ctrlPr>
                          <a:rPr lang="ru-RU" i="1">
                            <a:latin typeface="Cambria Math"/>
                          </a:rPr>
                        </m:ctrlPr>
                      </m:naryPr>
                      <m:sub>
                        <m:r>
                          <a:rPr lang="ru-RU" i="1">
                            <a:latin typeface="Cambria Math"/>
                          </a:rPr>
                          <m:t>𝑖</m:t>
                        </m:r>
                        <m:r>
                          <a:rPr lang="ru-RU" i="1">
                            <a:latin typeface="Cambria Math"/>
                          </a:rPr>
                          <m:t>=1</m:t>
                        </m:r>
                      </m:sub>
                      <m:sup>
                        <m:r>
                          <a:rPr lang="en-US" i="1">
                            <a:latin typeface="Cambria Math"/>
                          </a:rPr>
                          <m:t>𝑁𝑐</m:t>
                        </m:r>
                      </m:sup>
                      <m:e>
                        <m:sSup>
                          <m:sSupPr>
                            <m:ctrlPr>
                              <a:rPr lang="ru-RU" i="1">
                                <a:latin typeface="Cambria Math"/>
                              </a:rPr>
                            </m:ctrlPr>
                          </m:sSupPr>
                          <m:e>
                            <m:r>
                              <a:rPr lang="ru-RU" b="0" i="1" smtClean="0">
                                <a:latin typeface="Cambria Math"/>
                              </a:rPr>
                              <m:t>10</m:t>
                            </m:r>
                          </m:e>
                          <m:sup>
                            <m:r>
                              <a:rPr lang="ru-RU" i="1">
                                <a:latin typeface="Cambria Math"/>
                              </a:rPr>
                              <m:t>𝑖</m:t>
                            </m:r>
                            <m:r>
                              <a:rPr lang="ru-RU" i="1">
                                <a:latin typeface="Cambria Math"/>
                              </a:rPr>
                              <m:t>−1</m:t>
                            </m:r>
                          </m:sup>
                        </m:sSup>
                      </m:e>
                    </m:nary>
                  </m:oMath>
                </a14:m>
                <a:r>
                  <a:rPr lang="ru-RU" i="1" dirty="0"/>
                  <a:t> </a:t>
                </a:r>
                <a:r>
                  <a:rPr lang="ru-RU" dirty="0"/>
                  <a:t>(если избиратель выбрал всех кандидатов).  Следовательно, максимально возможная сумма всех голосов: </a:t>
                </a:r>
                <a:r>
                  <a:rPr lang="en-US" i="1" dirty="0" err="1"/>
                  <a:t>T</a:t>
                </a:r>
                <a:r>
                  <a:rPr lang="en-US" i="1" baseline="-25000" dirty="0" err="1"/>
                  <a:t>max</a:t>
                </a:r>
                <a:r>
                  <a:rPr lang="en-US" i="1" baseline="-25000" dirty="0"/>
                  <a:t> </a:t>
                </a:r>
                <a:r>
                  <a:rPr lang="ru-RU" i="1" dirty="0"/>
                  <a:t>= </a:t>
                </a:r>
                <a:r>
                  <a:rPr lang="en-US" i="1" dirty="0" err="1" smtClean="0"/>
                  <a:t>Nv</a:t>
                </a:r>
                <a:r>
                  <a:rPr lang="ru-RU" i="1" dirty="0" smtClean="0"/>
                  <a:t>∙ </a:t>
                </a:r>
                <a:r>
                  <a:rPr lang="en-US" i="1" dirty="0" err="1"/>
                  <a:t>m</a:t>
                </a:r>
                <a:r>
                  <a:rPr lang="en-US" i="1" baseline="-25000" dirty="0" err="1"/>
                  <a:t>max</a:t>
                </a:r>
                <a:r>
                  <a:rPr lang="ru-RU" i="1" baseline="-25000" dirty="0"/>
                  <a:t>  </a:t>
                </a:r>
                <a:r>
                  <a:rPr lang="ru-RU" dirty="0"/>
                  <a:t>(все избиратели выбрали всех кандидатов). Затем выполнятся три основных шага для шифрования голоса: </a:t>
                </a: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1037" t="-2426" r="-2074"/>
                </a:stretch>
              </a:blipFill>
            </p:spPr>
            <p:txBody>
              <a:bodyPr/>
              <a:lstStyle/>
              <a:p>
                <a:r>
                  <a:rPr lang="ru-RU">
                    <a:noFill/>
                  </a:rPr>
                  <a:t> </a:t>
                </a:r>
              </a:p>
            </p:txBody>
          </p:sp>
        </mc:Fallback>
      </mc:AlternateContent>
    </p:spTree>
    <p:extLst>
      <p:ext uri="{BB962C8B-B14F-4D97-AF65-F5344CB8AC3E}">
        <p14:creationId xmlns:p14="http://schemas.microsoft.com/office/powerpoint/2010/main" val="1083459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Генерирование ключа</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395536" y="1196752"/>
                <a:ext cx="8229600" cy="4968552"/>
              </a:xfrm>
            </p:spPr>
            <p:txBody>
              <a:bodyPr>
                <a:noAutofit/>
              </a:bodyPr>
              <a:lstStyle/>
              <a:p>
                <a:r>
                  <a:rPr lang="ru-RU" sz="2400" dirty="0" smtClean="0"/>
                  <a:t>Избирательные органы выбирают простые числа </a:t>
                </a:r>
                <a14:m>
                  <m:oMath xmlns:m="http://schemas.openxmlformats.org/officeDocument/2006/math">
                    <m:r>
                      <a:rPr lang="ru-RU" sz="2400" i="1">
                        <a:latin typeface="Cambria Math"/>
                      </a:rPr>
                      <m:t>𝑝</m:t>
                    </m:r>
                  </m:oMath>
                </a14:m>
                <a:r>
                  <a:rPr lang="ru-RU" sz="2400" dirty="0"/>
                  <a:t> и </a:t>
                </a:r>
                <a14:m>
                  <m:oMath xmlns:m="http://schemas.openxmlformats.org/officeDocument/2006/math">
                    <m:r>
                      <a:rPr lang="ru-RU" sz="2400" i="1">
                        <a:latin typeface="Cambria Math"/>
                      </a:rPr>
                      <m:t>𝑞</m:t>
                    </m:r>
                    <m:r>
                      <a:rPr lang="ru-RU" sz="2400" b="0" i="1" smtClean="0">
                        <a:latin typeface="Cambria Math"/>
                      </a:rPr>
                      <m:t> и</m:t>
                    </m:r>
                    <m:r>
                      <m:rPr>
                        <m:nor/>
                      </m:rPr>
                      <a:rPr lang="ru-RU" sz="2400" b="0" i="0" smtClean="0">
                        <a:latin typeface="Cambria Math"/>
                      </a:rPr>
                      <m:t> </m:t>
                    </m:r>
                    <m:r>
                      <m:rPr>
                        <m:nor/>
                      </m:rPr>
                      <a:rPr lang="ru-RU" sz="2400" dirty="0" smtClean="0"/>
                      <m:t>модуль </m:t>
                    </m:r>
                    <m:r>
                      <a:rPr lang="en-US" sz="2400" i="1">
                        <a:latin typeface="Cambria Math"/>
                      </a:rPr>
                      <m:t>𝑛</m:t>
                    </m:r>
                    <m:r>
                      <a:rPr lang="ru-RU" sz="2400" b="0" i="1" smtClean="0">
                        <a:latin typeface="Cambria Math"/>
                      </a:rPr>
                      <m:t> системы</m:t>
                    </m:r>
                    <m:r>
                      <m:rPr>
                        <m:nor/>
                      </m:rPr>
                      <a:rPr lang="en-US" sz="2400" dirty="0"/>
                      <m:t> </m:t>
                    </m:r>
                    <m:r>
                      <m:rPr>
                        <m:nor/>
                      </m:rPr>
                      <a:rPr lang="en-US" sz="2400" dirty="0" smtClean="0"/>
                      <m:t>RSA</m:t>
                    </m:r>
                  </m:oMath>
                </a14:m>
                <a:r>
                  <a:rPr lang="ru-RU" sz="2400" dirty="0"/>
                  <a:t>, учитывая количество избирателей и </a:t>
                </a:r>
                <a:r>
                  <a:rPr lang="ru-RU" sz="2400" dirty="0" smtClean="0"/>
                  <a:t>кандидатов следующим образом:</a:t>
                </a:r>
                <a:endParaRPr lang="ru-RU" sz="2400" dirty="0"/>
              </a:p>
              <a:p>
                <a:pPr marL="0" indent="0">
                  <a:buNone/>
                </a:pPr>
                <a:r>
                  <a:rPr lang="ru-RU" sz="2400" i="1" dirty="0" smtClean="0"/>
                  <a:t>    </a:t>
                </a:r>
                <a14:m>
                  <m:oMath xmlns:m="http://schemas.openxmlformats.org/officeDocument/2006/math">
                    <m:r>
                      <a:rPr lang="en-US" sz="2400" i="1">
                        <a:latin typeface="Cambria Math"/>
                      </a:rPr>
                      <m:t>𝑝</m:t>
                    </m:r>
                    <m:r>
                      <a:rPr lang="en-US" sz="2400" i="1">
                        <a:latin typeface="Cambria Math"/>
                      </a:rPr>
                      <m:t> </m:t>
                    </m:r>
                  </m:oMath>
                </a14:m>
                <a:r>
                  <a:rPr lang="ru-RU" sz="2400" dirty="0"/>
                  <a:t>и </a:t>
                </a:r>
                <a14:m>
                  <m:oMath xmlns:m="http://schemas.openxmlformats.org/officeDocument/2006/math">
                    <m:r>
                      <a:rPr lang="en-US" sz="2400" i="1">
                        <a:latin typeface="Cambria Math"/>
                      </a:rPr>
                      <m:t>𝑞</m:t>
                    </m:r>
                  </m:oMath>
                </a14:m>
                <a:r>
                  <a:rPr lang="ru-RU" sz="2400" dirty="0"/>
                  <a:t>- большие простые числа такие, </a:t>
                </a:r>
                <a:r>
                  <a:rPr lang="ru-RU" sz="2400" dirty="0" smtClean="0"/>
                  <a:t>    что </a:t>
                </a:r>
                <a:r>
                  <a:rPr lang="ru-RU" sz="2400" dirty="0"/>
                  <a:t>наибольший общий делитель </a:t>
                </a:r>
                <a14:m>
                  <m:oMath xmlns:m="http://schemas.openxmlformats.org/officeDocument/2006/math">
                    <m:r>
                      <a:rPr lang="en-US" sz="2400" i="1">
                        <a:latin typeface="Cambria Math"/>
                      </a:rPr>
                      <m:t>𝑔𝑐𝑑</m:t>
                    </m:r>
                    <m:d>
                      <m:dPr>
                        <m:ctrlPr>
                          <a:rPr lang="ru-RU" sz="2400" i="1">
                            <a:latin typeface="Cambria Math"/>
                          </a:rPr>
                        </m:ctrlPr>
                      </m:dPr>
                      <m:e>
                        <m:r>
                          <a:rPr lang="en-US" sz="2400" i="1">
                            <a:latin typeface="Cambria Math"/>
                          </a:rPr>
                          <m:t>𝑝𝑞</m:t>
                        </m:r>
                        <m:r>
                          <a:rPr lang="ru-RU" sz="2400" i="1">
                            <a:latin typeface="Cambria Math"/>
                          </a:rPr>
                          <m:t>,</m:t>
                        </m:r>
                        <m:d>
                          <m:dPr>
                            <m:ctrlPr>
                              <a:rPr lang="ru-RU" sz="2400" i="1">
                                <a:latin typeface="Cambria Math"/>
                              </a:rPr>
                            </m:ctrlPr>
                          </m:dPr>
                          <m:e>
                            <m:r>
                              <a:rPr lang="en-US" sz="2400" i="1">
                                <a:latin typeface="Cambria Math"/>
                              </a:rPr>
                              <m:t>𝑝</m:t>
                            </m:r>
                            <m:r>
                              <a:rPr lang="ru-RU" sz="2400" i="1">
                                <a:latin typeface="Cambria Math"/>
                              </a:rPr>
                              <m:t>−1</m:t>
                            </m:r>
                          </m:e>
                        </m:d>
                        <m:d>
                          <m:dPr>
                            <m:ctrlPr>
                              <a:rPr lang="ru-RU" sz="2400" i="1">
                                <a:latin typeface="Cambria Math"/>
                              </a:rPr>
                            </m:ctrlPr>
                          </m:dPr>
                          <m:e>
                            <m:r>
                              <a:rPr lang="en-US" sz="2400" i="1">
                                <a:latin typeface="Cambria Math"/>
                              </a:rPr>
                              <m:t>𝑞</m:t>
                            </m:r>
                            <m:r>
                              <a:rPr lang="ru-RU" sz="2400" i="1">
                                <a:latin typeface="Cambria Math"/>
                              </a:rPr>
                              <m:t>−1</m:t>
                            </m:r>
                          </m:e>
                        </m:d>
                      </m:e>
                    </m:d>
                    <m:r>
                      <a:rPr lang="ru-RU" sz="2400" i="1">
                        <a:latin typeface="Cambria Math"/>
                      </a:rPr>
                      <m:t>=1</m:t>
                    </m:r>
                    <m:r>
                      <a:rPr lang="ru-RU" sz="2400" b="0" i="1" smtClean="0">
                        <a:latin typeface="Cambria Math"/>
                      </a:rPr>
                      <m:t>,</m:t>
                    </m:r>
                  </m:oMath>
                </a14:m>
                <a:endParaRPr lang="ru-RU" sz="2400" b="0" dirty="0" smtClean="0"/>
              </a:p>
              <a:p>
                <a:pPr marL="0" indent="0">
                  <a:buNone/>
                </a:pPr>
                <a:r>
                  <a:rPr lang="ru-RU" sz="2400" i="1" dirty="0"/>
                  <a:t> </a:t>
                </a:r>
                <a:r>
                  <a:rPr lang="ru-RU" sz="2400" i="1" dirty="0" smtClean="0"/>
                  <a:t>    </a:t>
                </a:r>
                <a14:m>
                  <m:oMath xmlns:m="http://schemas.openxmlformats.org/officeDocument/2006/math">
                    <m:r>
                      <a:rPr lang="en-US" sz="2400" i="1">
                        <a:latin typeface="Cambria Math"/>
                      </a:rPr>
                      <m:t>𝑛</m:t>
                    </m:r>
                    <m:r>
                      <a:rPr lang="ru-RU" sz="2400" i="1">
                        <a:latin typeface="Cambria Math"/>
                      </a:rPr>
                      <m:t>=</m:t>
                    </m:r>
                    <m:r>
                      <a:rPr lang="en-US" sz="2400" i="1">
                        <a:latin typeface="Cambria Math"/>
                      </a:rPr>
                      <m:t>𝑝𝑞</m:t>
                    </m:r>
                  </m:oMath>
                </a14:m>
                <a:r>
                  <a:rPr lang="ru-RU" sz="2400" dirty="0" smtClean="0"/>
                  <a:t>, </a:t>
                </a:r>
                <a14:m>
                  <m:oMath xmlns:m="http://schemas.openxmlformats.org/officeDocument/2006/math">
                    <m:r>
                      <a:rPr lang="en-US" sz="2400" i="1" smtClean="0">
                        <a:latin typeface="Cambria Math"/>
                      </a:rPr>
                      <m:t>𝑛</m:t>
                    </m:r>
                    <m:r>
                      <a:rPr lang="ru-RU" sz="2400" i="1">
                        <a:latin typeface="Cambria Math"/>
                      </a:rPr>
                      <m:t> ≥</m:t>
                    </m:r>
                    <m:sSub>
                      <m:sSubPr>
                        <m:ctrlPr>
                          <a:rPr lang="ru-RU" sz="2400" i="1">
                            <a:latin typeface="Cambria Math"/>
                          </a:rPr>
                        </m:ctrlPr>
                      </m:sSubPr>
                      <m:e>
                        <m:r>
                          <a:rPr lang="ru-RU" sz="2400" i="1">
                            <a:latin typeface="Cambria Math"/>
                          </a:rPr>
                          <m:t>𝑇</m:t>
                        </m:r>
                      </m:e>
                      <m:sub>
                        <m:r>
                          <a:rPr lang="ru-RU" sz="2400" i="1">
                            <a:latin typeface="Cambria Math"/>
                          </a:rPr>
                          <m:t>𝑚𝑎𝑥</m:t>
                        </m:r>
                      </m:sub>
                    </m:sSub>
                    <m:r>
                      <a:rPr lang="ru-RU" sz="2400" i="1" baseline="-25000">
                        <a:latin typeface="Cambria Math"/>
                      </a:rPr>
                      <m:t>  </m:t>
                    </m:r>
                    <m:r>
                      <a:rPr lang="ru-RU" sz="2400" i="1">
                        <a:latin typeface="Cambria Math"/>
                      </a:rPr>
                      <m:t>+1</m:t>
                    </m:r>
                  </m:oMath>
                </a14:m>
                <a:r>
                  <a:rPr lang="ru-RU" sz="2400" dirty="0" smtClean="0"/>
                  <a:t>.</a:t>
                </a:r>
                <a:endParaRPr lang="ru-RU" sz="2400" dirty="0"/>
              </a:p>
              <a:p>
                <a:r>
                  <a:rPr lang="ru-RU" sz="2400" dirty="0"/>
                  <a:t>Выбираем случайное число </a:t>
                </a:r>
                <a14:m>
                  <m:oMath xmlns:m="http://schemas.openxmlformats.org/officeDocument/2006/math">
                    <m:r>
                      <a:rPr lang="en-US" sz="2400" i="1">
                        <a:latin typeface="Cambria Math"/>
                      </a:rPr>
                      <m:t>𝑔</m:t>
                    </m:r>
                    <m:r>
                      <a:rPr lang="ru-RU" sz="2400" i="1">
                        <a:latin typeface="Cambria Math"/>
                      </a:rPr>
                      <m:t> ∈ </m:t>
                    </m:r>
                    <m:sSubSup>
                      <m:sSubSupPr>
                        <m:ctrlPr>
                          <a:rPr lang="ru-RU" sz="2400" i="1">
                            <a:latin typeface="Cambria Math"/>
                          </a:rPr>
                        </m:ctrlPr>
                      </m:sSubSupPr>
                      <m:e>
                        <m:r>
                          <a:rPr lang="en-US" sz="2400" i="1">
                            <a:latin typeface="Cambria Math"/>
                          </a:rPr>
                          <m:t>𝑍</m:t>
                        </m:r>
                      </m:e>
                      <m:sub>
                        <m:sSup>
                          <m:sSupPr>
                            <m:ctrlPr>
                              <a:rPr lang="ru-RU" sz="2400" i="1">
                                <a:latin typeface="Cambria Math"/>
                              </a:rPr>
                            </m:ctrlPr>
                          </m:sSupPr>
                          <m:e>
                            <m:r>
                              <a:rPr lang="en-US" sz="2400" i="1">
                                <a:latin typeface="Cambria Math"/>
                              </a:rPr>
                              <m:t>𝑛</m:t>
                            </m:r>
                          </m:e>
                          <m:sup>
                            <m:r>
                              <a:rPr lang="ru-RU" sz="2400" i="1">
                                <a:latin typeface="Cambria Math"/>
                              </a:rPr>
                              <m:t>2</m:t>
                            </m:r>
                          </m:sup>
                        </m:sSup>
                      </m:sub>
                      <m:sup>
                        <m:r>
                          <a:rPr lang="ru-RU" sz="2400" i="1">
                            <a:latin typeface="Cambria Math"/>
                          </a:rPr>
                          <m:t>∗</m:t>
                        </m:r>
                      </m:sup>
                    </m:sSubSup>
                  </m:oMath>
                </a14:m>
                <a:r>
                  <a:rPr lang="en-US" sz="2400" baseline="30000" dirty="0"/>
                  <a:t> </a:t>
                </a:r>
                <a:r>
                  <a:rPr lang="ru-RU" sz="2400" dirty="0"/>
                  <a:t> </a:t>
                </a:r>
                <a:r>
                  <a:rPr lang="ru-RU" sz="2400" dirty="0" smtClean="0"/>
                  <a:t>из условия </a:t>
                </a:r>
                <a14:m>
                  <m:oMath xmlns:m="http://schemas.openxmlformats.org/officeDocument/2006/math">
                    <m:r>
                      <a:rPr lang="en-US" sz="2400" i="1">
                        <a:latin typeface="Cambria Math"/>
                      </a:rPr>
                      <m:t>𝑔𝑐𝑑</m:t>
                    </m:r>
                    <m:r>
                      <a:rPr lang="ru-RU" sz="2400" i="1">
                        <a:latin typeface="Cambria Math"/>
                      </a:rPr>
                      <m:t>( </m:t>
                    </m:r>
                    <m:f>
                      <m:fPr>
                        <m:ctrlPr>
                          <a:rPr lang="ru-RU" sz="2400" i="1">
                            <a:latin typeface="Cambria Math"/>
                          </a:rPr>
                        </m:ctrlPr>
                      </m:fPr>
                      <m:num>
                        <m:sSup>
                          <m:sSupPr>
                            <m:ctrlPr>
                              <a:rPr lang="ru-RU" sz="2400" i="1">
                                <a:latin typeface="Cambria Math"/>
                              </a:rPr>
                            </m:ctrlPr>
                          </m:sSupPr>
                          <m:e>
                            <m:r>
                              <a:rPr lang="ru-RU" sz="2400" i="1">
                                <a:latin typeface="Cambria Math"/>
                              </a:rPr>
                              <m:t>𝑔</m:t>
                            </m:r>
                          </m:e>
                          <m:sup>
                            <m:r>
                              <a:rPr lang="ru-RU" sz="2400" i="1">
                                <a:latin typeface="Cambria Math"/>
                              </a:rPr>
                              <m:t>𝜆</m:t>
                            </m:r>
                          </m:sup>
                        </m:sSup>
                        <m:r>
                          <a:rPr lang="ru-RU" sz="2400" i="1">
                            <a:latin typeface="Cambria Math"/>
                          </a:rPr>
                          <m:t>𝑚𝑜𝑑</m:t>
                        </m:r>
                        <m:r>
                          <a:rPr lang="ru-RU" sz="2400" i="1">
                            <a:latin typeface="Cambria Math"/>
                          </a:rPr>
                          <m:t>(</m:t>
                        </m:r>
                        <m:sSup>
                          <m:sSupPr>
                            <m:ctrlPr>
                              <a:rPr lang="ru-RU" sz="2400" i="1">
                                <a:latin typeface="Cambria Math"/>
                              </a:rPr>
                            </m:ctrlPr>
                          </m:sSupPr>
                          <m:e>
                            <m:r>
                              <a:rPr lang="ru-RU" sz="2400" i="1">
                                <a:latin typeface="Cambria Math"/>
                              </a:rPr>
                              <m:t>𝑛</m:t>
                            </m:r>
                          </m:e>
                          <m:sup>
                            <m:r>
                              <a:rPr lang="ru-RU" sz="2400" i="1">
                                <a:latin typeface="Cambria Math"/>
                              </a:rPr>
                              <m:t>2</m:t>
                            </m:r>
                          </m:sup>
                        </m:sSup>
                        <m:r>
                          <a:rPr lang="ru-RU" sz="2400" i="1">
                            <a:latin typeface="Cambria Math"/>
                          </a:rPr>
                          <m:t>−1)</m:t>
                        </m:r>
                      </m:num>
                      <m:den>
                        <m:r>
                          <a:rPr lang="ru-RU" sz="2400" i="1">
                            <a:latin typeface="Cambria Math"/>
                          </a:rPr>
                          <m:t>𝑛</m:t>
                        </m:r>
                      </m:den>
                    </m:f>
                    <m:r>
                      <a:rPr lang="ru-RU" sz="2400" i="1">
                        <a:latin typeface="Cambria Math"/>
                      </a:rPr>
                      <m:t>, </m:t>
                    </m:r>
                    <m:r>
                      <a:rPr lang="ru-RU" sz="2400" i="1">
                        <a:latin typeface="Cambria Math"/>
                      </a:rPr>
                      <m:t>𝑛</m:t>
                    </m:r>
                    <m:r>
                      <a:rPr lang="ru-RU" sz="2400" i="1">
                        <a:latin typeface="Cambria Math"/>
                      </a:rPr>
                      <m:t>)=1</m:t>
                    </m:r>
                  </m:oMath>
                </a14:m>
                <a:r>
                  <a:rPr lang="ru-RU" sz="2400" dirty="0" smtClean="0"/>
                  <a:t>.</a:t>
                </a:r>
                <a:endParaRPr lang="ru-RU" sz="2400" dirty="0"/>
              </a:p>
              <a:p>
                <a:r>
                  <a:rPr lang="ru-RU" sz="2400" dirty="0" smtClean="0"/>
                  <a:t>Закрытым </a:t>
                </a:r>
                <a:r>
                  <a:rPr lang="ru-RU" sz="2400" dirty="0"/>
                  <a:t>ключом будет являться пара (</a:t>
                </a:r>
                <a14:m>
                  <m:oMath xmlns:m="http://schemas.openxmlformats.org/officeDocument/2006/math">
                    <m:r>
                      <a:rPr lang="ru-RU" sz="2400" i="1">
                        <a:latin typeface="Cambria Math"/>
                      </a:rPr>
                      <m:t>𝜇</m:t>
                    </m:r>
                    <m:r>
                      <a:rPr lang="ru-RU" sz="2400" i="1">
                        <a:latin typeface="Cambria Math"/>
                      </a:rPr>
                      <m:t>,</m:t>
                    </m:r>
                    <m:r>
                      <a:rPr lang="ru-RU" sz="2400" i="1">
                        <a:latin typeface="Cambria Math"/>
                      </a:rPr>
                      <m:t>𝜆</m:t>
                    </m:r>
                    <m:r>
                      <a:rPr lang="ru-RU" sz="2400" i="1">
                        <a:latin typeface="Cambria Math"/>
                      </a:rPr>
                      <m:t>)</m:t>
                    </m:r>
                  </m:oMath>
                </a14:m>
                <a:r>
                  <a:rPr lang="ru-RU" sz="2400" dirty="0"/>
                  <a:t>: </a:t>
                </a:r>
                <a:endParaRPr lang="ru-RU" sz="2400" dirty="0" smtClean="0"/>
              </a:p>
              <a:p>
                <a:pPr marL="0" indent="0">
                  <a:buNone/>
                </a:pPr>
                <a14:m>
                  <m:oMath xmlns:m="http://schemas.openxmlformats.org/officeDocument/2006/math">
                    <m:r>
                      <a:rPr lang="ru-RU" sz="2400" i="1">
                        <a:latin typeface="Cambria Math"/>
                      </a:rPr>
                      <m:t>𝜆</m:t>
                    </m:r>
                    <m:r>
                      <a:rPr lang="ru-RU" sz="2400" i="1">
                        <a:latin typeface="Cambria Math"/>
                      </a:rPr>
                      <m:t>=</m:t>
                    </m:r>
                    <m:r>
                      <a:rPr lang="en-US" sz="2400" i="1">
                        <a:latin typeface="Cambria Math"/>
                      </a:rPr>
                      <m:t>𝑙𝑐𝑚</m:t>
                    </m:r>
                    <m:r>
                      <a:rPr lang="ru-RU" sz="2400" i="1">
                        <a:latin typeface="Cambria Math"/>
                      </a:rPr>
                      <m:t>(</m:t>
                    </m:r>
                    <m:r>
                      <a:rPr lang="en-US" sz="2400" i="1">
                        <a:latin typeface="Cambria Math"/>
                      </a:rPr>
                      <m:t>𝑝</m:t>
                    </m:r>
                    <m:r>
                      <a:rPr lang="ru-RU" sz="2400" i="1">
                        <a:latin typeface="Cambria Math"/>
                      </a:rPr>
                      <m:t>−1,</m:t>
                    </m:r>
                    <m:r>
                      <a:rPr lang="en-US" sz="2400" i="1">
                        <a:latin typeface="Cambria Math"/>
                      </a:rPr>
                      <m:t>𝑞</m:t>
                    </m:r>
                    <m:r>
                      <a:rPr lang="ru-RU" sz="2400" i="1">
                        <a:latin typeface="Cambria Math"/>
                      </a:rPr>
                      <m:t>−1)</m:t>
                    </m:r>
                  </m:oMath>
                </a14:m>
                <a:r>
                  <a:rPr lang="ru-RU" sz="2400" i="1" dirty="0"/>
                  <a:t>, </a:t>
                </a:r>
                <a:endParaRPr lang="en-US" sz="2400" i="1" dirty="0" smtClean="0"/>
              </a:p>
              <a:p>
                <a:pPr marL="0" indent="0">
                  <a:buNone/>
                </a:pPr>
                <a:r>
                  <a:rPr lang="ru-RU" sz="2400" i="1" dirty="0" smtClean="0"/>
                  <a:t>μ</a:t>
                </a:r>
                <a:r>
                  <a:rPr lang="ru-RU" sz="2400" i="1" dirty="0"/>
                  <a:t>=( </a:t>
                </a:r>
                <a:r>
                  <a:rPr lang="en-US" sz="2400" i="1" dirty="0"/>
                  <a:t>L</a:t>
                </a:r>
                <a:r>
                  <a:rPr lang="ru-RU" sz="2400" i="1" dirty="0"/>
                  <a:t>(</a:t>
                </a:r>
                <a14:m>
                  <m:oMath xmlns:m="http://schemas.openxmlformats.org/officeDocument/2006/math">
                    <m:sSup>
                      <m:sSupPr>
                        <m:ctrlPr>
                          <a:rPr lang="ru-RU" sz="2400" i="1">
                            <a:latin typeface="Cambria Math"/>
                          </a:rPr>
                        </m:ctrlPr>
                      </m:sSupPr>
                      <m:e>
                        <m:r>
                          <a:rPr lang="ru-RU" sz="2400" i="1">
                            <a:latin typeface="Cambria Math"/>
                          </a:rPr>
                          <m:t>𝑔</m:t>
                        </m:r>
                      </m:e>
                      <m:sup>
                        <m:r>
                          <a:rPr lang="ru-RU" sz="2400" i="1">
                            <a:latin typeface="Cambria Math"/>
                          </a:rPr>
                          <m:t>𝜆</m:t>
                        </m:r>
                      </m:sup>
                    </m:sSup>
                    <m:r>
                      <a:rPr lang="ru-RU" sz="2400" i="1">
                        <a:latin typeface="Cambria Math"/>
                      </a:rPr>
                      <m:t>𝑚𝑜𝑑</m:t>
                    </m:r>
                    <m:r>
                      <a:rPr lang="ru-RU" sz="2400" i="1">
                        <a:latin typeface="Cambria Math"/>
                      </a:rPr>
                      <m:t> </m:t>
                    </m:r>
                    <m:sSup>
                      <m:sSupPr>
                        <m:ctrlPr>
                          <a:rPr lang="ru-RU" sz="2400" i="1">
                            <a:latin typeface="Cambria Math"/>
                          </a:rPr>
                        </m:ctrlPr>
                      </m:sSupPr>
                      <m:e>
                        <m:r>
                          <a:rPr lang="ru-RU" sz="2400" i="1">
                            <a:latin typeface="Cambria Math"/>
                          </a:rPr>
                          <m:t>𝑛</m:t>
                        </m:r>
                      </m:e>
                      <m:sup>
                        <m:r>
                          <a:rPr lang="ru-RU" sz="2400" i="1">
                            <a:latin typeface="Cambria Math"/>
                          </a:rPr>
                          <m:t>2</m:t>
                        </m:r>
                      </m:sup>
                    </m:sSup>
                  </m:oMath>
                </a14:m>
                <a:r>
                  <a:rPr lang="ru-RU" sz="2400" i="1" dirty="0"/>
                  <a:t>))</a:t>
                </a:r>
                <a:r>
                  <a:rPr lang="ru-RU" sz="2400" i="1" baseline="30000" dirty="0"/>
                  <a:t>-1</a:t>
                </a:r>
                <a14:m>
                  <m:oMath xmlns:m="http://schemas.openxmlformats.org/officeDocument/2006/math">
                    <m:r>
                      <a:rPr lang="ru-RU" sz="2400" i="1">
                        <a:latin typeface="Cambria Math"/>
                      </a:rPr>
                      <m:t> </m:t>
                    </m:r>
                    <m:r>
                      <a:rPr lang="ru-RU" sz="2400" i="1">
                        <a:latin typeface="Cambria Math"/>
                      </a:rPr>
                      <m:t>𝑚𝑜𝑑</m:t>
                    </m:r>
                    <m:r>
                      <a:rPr lang="ru-RU" sz="2400" i="1">
                        <a:latin typeface="Cambria Math"/>
                      </a:rPr>
                      <m:t> </m:t>
                    </m:r>
                    <m:r>
                      <a:rPr lang="ru-RU" sz="2400" i="1">
                        <a:latin typeface="Cambria Math"/>
                      </a:rPr>
                      <m:t>𝑛</m:t>
                    </m:r>
                  </m:oMath>
                </a14:m>
                <a:r>
                  <a:rPr lang="ru-RU" sz="2400" i="1" dirty="0"/>
                  <a:t> , </a:t>
                </a:r>
                <a:r>
                  <a:rPr lang="ru-RU" sz="2400" dirty="0"/>
                  <a:t>где </a:t>
                </a:r>
                <a:r>
                  <a:rPr lang="en-US" sz="2400" i="1" dirty="0"/>
                  <a:t>L</a:t>
                </a:r>
                <a:r>
                  <a:rPr lang="ru-RU" sz="2400" i="1" dirty="0"/>
                  <a:t>(</a:t>
                </a:r>
                <a:r>
                  <a:rPr lang="en-US" sz="2400" i="1" dirty="0"/>
                  <a:t>u</a:t>
                </a:r>
                <a:r>
                  <a:rPr lang="ru-RU" sz="2400" i="1" dirty="0"/>
                  <a:t>)=</a:t>
                </a:r>
                <a14:m>
                  <m:oMath xmlns:m="http://schemas.openxmlformats.org/officeDocument/2006/math">
                    <m:f>
                      <m:fPr>
                        <m:ctrlPr>
                          <a:rPr lang="ru-RU" sz="2400" i="1">
                            <a:latin typeface="Cambria Math"/>
                          </a:rPr>
                        </m:ctrlPr>
                      </m:fPr>
                      <m:num>
                        <m:r>
                          <a:rPr lang="ru-RU" sz="2400" i="1">
                            <a:latin typeface="Cambria Math"/>
                          </a:rPr>
                          <m:t>𝑢</m:t>
                        </m:r>
                        <m:r>
                          <a:rPr lang="ru-RU" sz="2400" i="1">
                            <a:latin typeface="Cambria Math"/>
                          </a:rPr>
                          <m:t>−1</m:t>
                        </m:r>
                      </m:num>
                      <m:den>
                        <m:r>
                          <a:rPr lang="ru-RU" sz="2400" i="1">
                            <a:latin typeface="Cambria Math"/>
                          </a:rPr>
                          <m:t>𝑛</m:t>
                        </m:r>
                      </m:den>
                    </m:f>
                  </m:oMath>
                </a14:m>
                <a:r>
                  <a:rPr lang="ru-RU" sz="2400" i="1" dirty="0"/>
                  <a:t>.</a:t>
                </a:r>
                <a:endParaRPr lang="ru-RU" sz="2400" i="1" dirty="0" smtClean="0"/>
              </a:p>
              <a:p>
                <a:pPr marL="0" indent="0">
                  <a:buNone/>
                </a:pPr>
                <a:r>
                  <a:rPr lang="ru-RU" sz="2400" dirty="0" smtClean="0"/>
                  <a:t>Открытый ключ: </a:t>
                </a:r>
                <a:r>
                  <a:rPr lang="en-US" sz="2400" i="1" dirty="0" smtClean="0"/>
                  <a:t>(</a:t>
                </a:r>
                <a:r>
                  <a:rPr lang="en-US" sz="2400" i="1" dirty="0" err="1" smtClean="0"/>
                  <a:t>n,g</a:t>
                </a:r>
                <a:r>
                  <a:rPr lang="en-US" sz="2400" i="1" dirty="0" smtClean="0"/>
                  <a:t>).</a:t>
                </a:r>
                <a:endParaRPr lang="ru-RU" sz="2400" i="1"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95536" y="1196752"/>
                <a:ext cx="8229600" cy="4968552"/>
              </a:xfrm>
              <a:blipFill rotWithShape="1">
                <a:blip r:embed="rId2"/>
                <a:stretch>
                  <a:fillRect l="-1185" t="-982" b="-13497"/>
                </a:stretch>
              </a:blipFill>
            </p:spPr>
            <p:txBody>
              <a:bodyPr/>
              <a:lstStyle/>
              <a:p>
                <a:r>
                  <a:rPr lang="ru-RU">
                    <a:noFill/>
                  </a:rPr>
                  <a:t> </a:t>
                </a:r>
              </a:p>
            </p:txBody>
          </p:sp>
        </mc:Fallback>
      </mc:AlternateContent>
    </p:spTree>
    <p:extLst>
      <p:ext uri="{BB962C8B-B14F-4D97-AF65-F5344CB8AC3E}">
        <p14:creationId xmlns:p14="http://schemas.microsoft.com/office/powerpoint/2010/main" val="803427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Шифрование</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lnSpcReduction="10000"/>
              </a:bodyPr>
              <a:lstStyle/>
              <a:p>
                <a:r>
                  <a:rPr lang="ru-RU" dirty="0" smtClean="0"/>
                  <a:t>Выбирается случайное число </a:t>
                </a:r>
                <a:r>
                  <a:rPr lang="en-US" i="1" dirty="0" smtClean="0"/>
                  <a:t>r </a:t>
                </a:r>
                <a14:m>
                  <m:oMath xmlns:m="http://schemas.openxmlformats.org/officeDocument/2006/math">
                    <m:r>
                      <a:rPr lang="en-US" i="1">
                        <a:latin typeface="Cambria Math"/>
                      </a:rPr>
                      <m:t>∈</m:t>
                    </m:r>
                  </m:oMath>
                </a14:m>
                <a:r>
                  <a:rPr lang="en-US" i="1" dirty="0"/>
                  <a:t> Z</a:t>
                </a:r>
                <a:r>
                  <a:rPr lang="en-US" i="1" baseline="30000" dirty="0"/>
                  <a:t>*</a:t>
                </a:r>
                <a:r>
                  <a:rPr lang="en-US" i="1" baseline="-25000" dirty="0"/>
                  <a:t>n</a:t>
                </a:r>
                <a:endParaRPr lang="ru-RU" dirty="0"/>
              </a:p>
              <a:p>
                <a:r>
                  <a:rPr lang="ru-RU" dirty="0" smtClean="0"/>
                  <a:t>Сообщение пользователя шифруетс</a:t>
                </a:r>
                <a:r>
                  <a:rPr lang="ru-RU" dirty="0"/>
                  <a:t>я</a:t>
                </a:r>
                <a:endParaRPr lang="ru-RU" dirty="0" smtClean="0"/>
              </a:p>
              <a:p>
                <a:pPr marL="0" indent="0">
                  <a:buNone/>
                </a:pPr>
                <a:r>
                  <a:rPr lang="ru-RU" i="1" dirty="0" smtClean="0"/>
                  <a:t>           </a:t>
                </a:r>
                <a:r>
                  <a:rPr lang="en-US" i="1" dirty="0" smtClean="0"/>
                  <a:t>E(m</a:t>
                </a:r>
                <a:r>
                  <a:rPr lang="en-US" i="1" baseline="-25000" dirty="0" smtClean="0"/>
                  <a:t>i</a:t>
                </a:r>
                <a:r>
                  <a:rPr lang="en-US" i="1" dirty="0"/>
                  <a:t>)= c</a:t>
                </a:r>
                <a:r>
                  <a:rPr lang="en-US" i="1" baseline="-25000" dirty="0"/>
                  <a:t>i </a:t>
                </a:r>
                <a:r>
                  <a:rPr lang="en-US" i="1" dirty="0"/>
                  <a:t>=</a:t>
                </a:r>
                <a14:m>
                  <m:oMath xmlns:m="http://schemas.openxmlformats.org/officeDocument/2006/math">
                    <m:sSup>
                      <m:sSupPr>
                        <m:ctrlPr>
                          <a:rPr lang="ru-RU" i="1">
                            <a:latin typeface="Cambria Math"/>
                          </a:rPr>
                        </m:ctrlPr>
                      </m:sSupPr>
                      <m:e>
                        <m:r>
                          <a:rPr lang="ru-RU" i="1">
                            <a:latin typeface="Cambria Math"/>
                          </a:rPr>
                          <m:t>𝑔</m:t>
                        </m:r>
                      </m:e>
                      <m:sup>
                        <m:r>
                          <a:rPr lang="ru-RU" i="1">
                            <a:latin typeface="Cambria Math"/>
                          </a:rPr>
                          <m:t>𝑚𝑖</m:t>
                        </m:r>
                      </m:sup>
                    </m:sSup>
                    <m:r>
                      <a:rPr lang="en-US" i="1">
                        <a:latin typeface="Cambria Math"/>
                      </a:rPr>
                      <m:t>×</m:t>
                    </m:r>
                    <m:sSubSup>
                      <m:sSubSupPr>
                        <m:ctrlPr>
                          <a:rPr lang="ru-RU" i="1">
                            <a:latin typeface="Cambria Math"/>
                          </a:rPr>
                        </m:ctrlPr>
                      </m:sSubSupPr>
                      <m:e>
                        <m:r>
                          <a:rPr lang="ru-RU" i="1">
                            <a:latin typeface="Cambria Math"/>
                          </a:rPr>
                          <m:t>𝑟</m:t>
                        </m:r>
                      </m:e>
                      <m:sub>
                        <m:r>
                          <a:rPr lang="ru-RU" i="1">
                            <a:latin typeface="Cambria Math"/>
                          </a:rPr>
                          <m:t>𝑖</m:t>
                        </m:r>
                      </m:sub>
                      <m:sup>
                        <m:r>
                          <a:rPr lang="ru-RU" i="1">
                            <a:latin typeface="Cambria Math"/>
                          </a:rPr>
                          <m:t>𝑛</m:t>
                        </m:r>
                      </m:sup>
                    </m:sSubSup>
                    <m:r>
                      <a:rPr lang="ru-RU" i="1">
                        <a:latin typeface="Cambria Math"/>
                      </a:rPr>
                      <m:t>𝑚𝑜𝑑</m:t>
                    </m:r>
                    <m:r>
                      <a:rPr lang="ru-RU" i="1">
                        <a:latin typeface="Cambria Math"/>
                      </a:rPr>
                      <m:t> </m:t>
                    </m:r>
                    <m:sSup>
                      <m:sSupPr>
                        <m:ctrlPr>
                          <a:rPr lang="ru-RU" i="1">
                            <a:latin typeface="Cambria Math"/>
                          </a:rPr>
                        </m:ctrlPr>
                      </m:sSupPr>
                      <m:e>
                        <m:r>
                          <a:rPr lang="ru-RU" i="1">
                            <a:latin typeface="Cambria Math"/>
                          </a:rPr>
                          <m:t>𝑛</m:t>
                        </m:r>
                      </m:e>
                      <m:sup>
                        <m:r>
                          <a:rPr lang="en-US" i="1">
                            <a:latin typeface="Cambria Math"/>
                          </a:rPr>
                          <m:t>2</m:t>
                        </m:r>
                      </m:sup>
                    </m:sSup>
                  </m:oMath>
                </a14:m>
                <a:r>
                  <a:rPr lang="en-US" i="1" dirty="0"/>
                  <a:t>, </a:t>
                </a:r>
                <a:endParaRPr lang="ru-RU" i="1" dirty="0" smtClean="0"/>
              </a:p>
              <a:p>
                <a:r>
                  <a:rPr lang="ru-RU" dirty="0" smtClean="0"/>
                  <a:t>Даже </a:t>
                </a:r>
                <a:r>
                  <a:rPr lang="ru-RU" dirty="0"/>
                  <a:t>если два разных избирателя проголосовали за одного и того же кандидата, их зашифрованные голоса будут отличаться друг от друга, так как число </a:t>
                </a:r>
                <a:r>
                  <a:rPr lang="ru-RU" i="1" dirty="0"/>
                  <a:t>r</a:t>
                </a:r>
                <a:r>
                  <a:rPr lang="ru-RU" dirty="0"/>
                  <a:t> случайно генерируется и используется в каждом шифровании. </a:t>
                </a: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1630" t="-2695" r="-2000" b="-674"/>
                </a:stretch>
              </a:blipFill>
            </p:spPr>
            <p:txBody>
              <a:bodyPr/>
              <a:lstStyle/>
              <a:p>
                <a:r>
                  <a:rPr lang="ru-RU">
                    <a:noFill/>
                  </a:rPr>
                  <a:t> </a:t>
                </a:r>
              </a:p>
            </p:txBody>
          </p:sp>
        </mc:Fallback>
      </mc:AlternateContent>
    </p:spTree>
    <p:extLst>
      <p:ext uri="{BB962C8B-B14F-4D97-AF65-F5344CB8AC3E}">
        <p14:creationId xmlns:p14="http://schemas.microsoft.com/office/powerpoint/2010/main" val="335242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214313" y="274638"/>
            <a:ext cx="8715375" cy="6440487"/>
          </a:xfrm>
        </p:spPr>
        <p:txBody>
          <a:bodyPr/>
          <a:lstStyle/>
          <a:p>
            <a:pPr algn="l" eaLnBrk="1" hangingPunct="1"/>
            <a:r>
              <a:rPr lang="ru-RU" altLang="ru-RU" sz="1800" smtClean="0">
                <a:latin typeface="Arial" charset="0"/>
                <a:cs typeface="Arial" charset="0"/>
              </a:rPr>
              <a:t/>
            </a:r>
            <a:br>
              <a:rPr lang="ru-RU" altLang="ru-RU" sz="1800" smtClean="0">
                <a:latin typeface="Arial" charset="0"/>
                <a:cs typeface="Arial" charset="0"/>
              </a:rPr>
            </a:br>
            <a:endParaRPr lang="ru-RU" altLang="ru-RU" sz="1800" smtClean="0">
              <a:latin typeface="Arial" charset="0"/>
              <a:cs typeface="Arial" charset="0"/>
            </a:endParaRPr>
          </a:p>
        </p:txBody>
      </p:sp>
      <p:sp>
        <p:nvSpPr>
          <p:cNvPr id="5" name="Номер слайда 4"/>
          <p:cNvSpPr>
            <a:spLocks noGrp="1"/>
          </p:cNvSpPr>
          <p:nvPr>
            <p:ph type="sldNum" sz="quarter" idx="12"/>
          </p:nvPr>
        </p:nvSpPr>
        <p:spPr/>
        <p:txBody>
          <a:bodyPr/>
          <a:lstStyle/>
          <a:p>
            <a:pPr>
              <a:defRPr/>
            </a:pPr>
            <a:fld id="{EEE2862F-2707-451A-A970-6CC613D4F64C}" type="slidenum">
              <a:rPr lang="ru-RU"/>
              <a:pPr>
                <a:defRPr/>
              </a:pPr>
              <a:t>3</a:t>
            </a:fld>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538747506"/>
              </p:ext>
            </p:extLst>
          </p:nvPr>
        </p:nvGraphicFramePr>
        <p:xfrm>
          <a:off x="285750" y="928688"/>
          <a:ext cx="8429625" cy="5500687"/>
        </p:xfrm>
        <a:graphic>
          <a:graphicData uri="http://schemas.openxmlformats.org/drawingml/2006/table">
            <a:tbl>
              <a:tblPr/>
              <a:tblGrid>
                <a:gridCol w="650122"/>
                <a:gridCol w="1763920"/>
                <a:gridCol w="6015583"/>
              </a:tblGrid>
              <a:tr h="868530">
                <a:tc>
                  <a:txBody>
                    <a:bodyPr/>
                    <a:lstStyle/>
                    <a:p>
                      <a:pPr algn="ctr">
                        <a:lnSpc>
                          <a:spcPct val="150000"/>
                        </a:lnSpc>
                        <a:spcAft>
                          <a:spcPts val="0"/>
                        </a:spcAft>
                        <a:tabLst>
                          <a:tab pos="-1350645" algn="l"/>
                        </a:tabLst>
                      </a:pPr>
                      <a:r>
                        <a:rPr lang="ru-RU" sz="1800" dirty="0">
                          <a:latin typeface="Arial" pitchFamily="34" charset="0"/>
                          <a:ea typeface="Times New Roman"/>
                          <a:cs typeface="Arial" pitchFamily="34" charset="0"/>
                        </a:rPr>
                        <a:t>№ </a:t>
                      </a:r>
                      <a:r>
                        <a:rPr lang="ru-RU" sz="1800" dirty="0" err="1">
                          <a:latin typeface="Arial" pitchFamily="34" charset="0"/>
                          <a:ea typeface="Times New Roman"/>
                          <a:cs typeface="Arial" pitchFamily="34" charset="0"/>
                        </a:rPr>
                        <a:t>п</a:t>
                      </a:r>
                      <a:r>
                        <a:rPr lang="en-US" sz="1800" dirty="0">
                          <a:latin typeface="Arial" pitchFamily="34" charset="0"/>
                          <a:ea typeface="Times New Roman"/>
                          <a:cs typeface="Arial" pitchFamily="34" charset="0"/>
                        </a:rPr>
                        <a:t>/</a:t>
                      </a:r>
                      <a:r>
                        <a:rPr lang="ru-RU" sz="1800" dirty="0" err="1">
                          <a:latin typeface="Arial" pitchFamily="34" charset="0"/>
                          <a:ea typeface="Times New Roman"/>
                          <a:cs typeface="Arial" pitchFamily="34" charset="0"/>
                        </a:rPr>
                        <a:t>п</a:t>
                      </a:r>
                      <a:endParaRPr lang="ru-RU" sz="1800" dirty="0">
                        <a:latin typeface="Arial" pitchFamily="34" charset="0"/>
                        <a:ea typeface="Times New Roman"/>
                        <a:cs typeface="Arial" pitchFamily="34"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350645" algn="l"/>
                        </a:tabLst>
                      </a:pPr>
                      <a:r>
                        <a:rPr lang="ru-RU" sz="1800" dirty="0">
                          <a:latin typeface="Arial" pitchFamily="34" charset="0"/>
                          <a:ea typeface="Times New Roman"/>
                          <a:cs typeface="Arial" pitchFamily="34" charset="0"/>
                        </a:rPr>
                        <a:t>Название</a:t>
                      </a:r>
                      <a:br>
                        <a:rPr lang="ru-RU" sz="1800" dirty="0">
                          <a:latin typeface="Arial" pitchFamily="34" charset="0"/>
                          <a:ea typeface="Times New Roman"/>
                          <a:cs typeface="Arial" pitchFamily="34" charset="0"/>
                        </a:rPr>
                      </a:br>
                      <a:r>
                        <a:rPr lang="ru-RU" sz="1800" dirty="0">
                          <a:latin typeface="Arial" pitchFamily="34" charset="0"/>
                          <a:ea typeface="Times New Roman"/>
                          <a:cs typeface="Arial" pitchFamily="34" charset="0"/>
                        </a:rPr>
                        <a:t>протокола</a:t>
                      </a: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350645" algn="l"/>
                        </a:tabLst>
                      </a:pPr>
                      <a:r>
                        <a:rPr lang="ru-RU" sz="1800" dirty="0">
                          <a:latin typeface="Arial" pitchFamily="34" charset="0"/>
                          <a:ea typeface="Times New Roman"/>
                          <a:cs typeface="Arial" pitchFamily="34" charset="0"/>
                        </a:rPr>
                        <a:t>Задачи, решаемые после выполнения</a:t>
                      </a:r>
                      <a:br>
                        <a:rPr lang="ru-RU" sz="1800" dirty="0">
                          <a:latin typeface="Arial" pitchFamily="34" charset="0"/>
                          <a:ea typeface="Times New Roman"/>
                          <a:cs typeface="Arial" pitchFamily="34" charset="0"/>
                        </a:rPr>
                      </a:br>
                      <a:r>
                        <a:rPr lang="ru-RU" sz="1800" dirty="0">
                          <a:latin typeface="Arial" pitchFamily="34" charset="0"/>
                          <a:ea typeface="Times New Roman"/>
                          <a:cs typeface="Arial" pitchFamily="34" charset="0"/>
                        </a:rPr>
                        <a:t>данного протокола</a:t>
                      </a: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2157">
                <a:tc>
                  <a:txBody>
                    <a:bodyPr/>
                    <a:lstStyle/>
                    <a:p>
                      <a:pPr algn="ctr">
                        <a:lnSpc>
                          <a:spcPct val="150000"/>
                        </a:lnSpc>
                        <a:spcAft>
                          <a:spcPts val="0"/>
                        </a:spcAft>
                        <a:tabLst>
                          <a:tab pos="-1350645" algn="l"/>
                        </a:tabLst>
                      </a:pPr>
                      <a:r>
                        <a:rPr lang="ru-RU" sz="1800">
                          <a:latin typeface="Arial" pitchFamily="34" charset="0"/>
                          <a:ea typeface="Times New Roman"/>
                          <a:cs typeface="Arial" pitchFamily="34" charset="0"/>
                        </a:rPr>
                        <a:t>1</a:t>
                      </a: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Lst>
                      </a:pPr>
                      <a:r>
                        <a:rPr lang="ru-RU" sz="1800" dirty="0">
                          <a:latin typeface="Arial" pitchFamily="34" charset="0"/>
                          <a:ea typeface="Times New Roman"/>
                          <a:cs typeface="Arial" pitchFamily="34" charset="0"/>
                        </a:rPr>
                        <a:t>Разделение</a:t>
                      </a:r>
                      <a:br>
                        <a:rPr lang="ru-RU" sz="1800" dirty="0">
                          <a:latin typeface="Arial" pitchFamily="34" charset="0"/>
                          <a:ea typeface="Times New Roman"/>
                          <a:cs typeface="Arial" pitchFamily="34" charset="0"/>
                        </a:rPr>
                      </a:br>
                      <a:r>
                        <a:rPr lang="ru-RU" sz="1800" dirty="0">
                          <a:latin typeface="Arial" pitchFamily="34" charset="0"/>
                          <a:ea typeface="Times New Roman"/>
                          <a:cs typeface="Arial" pitchFamily="34" charset="0"/>
                        </a:rPr>
                        <a:t>секретов</a:t>
                      </a: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350645" algn="l"/>
                        </a:tabLst>
                      </a:pPr>
                      <a:r>
                        <a:rPr lang="ru-RU" sz="1800" spc="-20" dirty="0" smtClean="0">
                          <a:latin typeface="Arial" pitchFamily="34" charset="0"/>
                          <a:ea typeface="Times New Roman"/>
                          <a:cs typeface="Arial" pitchFamily="34" charset="0"/>
                        </a:rPr>
                        <a:t> Пусть </a:t>
                      </a:r>
                      <a:r>
                        <a:rPr lang="en-US" sz="1800" spc="-20" dirty="0" smtClean="0">
                          <a:latin typeface="Arial" pitchFamily="34" charset="0"/>
                          <a:ea typeface="Times New Roman"/>
                          <a:cs typeface="Arial" pitchFamily="34" charset="0"/>
                        </a:rPr>
                        <a:t>k –</a:t>
                      </a:r>
                      <a:r>
                        <a:rPr lang="ru-RU" sz="1800" spc="-20" baseline="0" dirty="0" smtClean="0">
                          <a:latin typeface="Arial" pitchFamily="34" charset="0"/>
                          <a:ea typeface="Times New Roman"/>
                          <a:cs typeface="Arial" pitchFamily="34" charset="0"/>
                        </a:rPr>
                        <a:t> некоторый секрет. Для защиты секрета</a:t>
                      </a:r>
                      <a:endParaRPr lang="ru-RU" sz="1800" spc="-20" dirty="0" smtClean="0">
                        <a:latin typeface="Arial" pitchFamily="34" charset="0"/>
                        <a:ea typeface="Times New Roman"/>
                        <a:cs typeface="Arial" pitchFamily="34" charset="0"/>
                      </a:endParaRPr>
                    </a:p>
                    <a:p>
                      <a:pPr algn="just">
                        <a:lnSpc>
                          <a:spcPct val="150000"/>
                        </a:lnSpc>
                        <a:spcAft>
                          <a:spcPts val="0"/>
                        </a:spcAft>
                        <a:tabLst>
                          <a:tab pos="-1350645" algn="l"/>
                        </a:tabLst>
                      </a:pPr>
                      <a:r>
                        <a:rPr lang="ru-RU" sz="1800" spc="-20" dirty="0" smtClean="0">
                          <a:latin typeface="Arial" pitchFamily="34" charset="0"/>
                          <a:ea typeface="Times New Roman"/>
                          <a:cs typeface="Arial" pitchFamily="34" charset="0"/>
                        </a:rPr>
                        <a:t> </a:t>
                      </a:r>
                      <a:r>
                        <a:rPr lang="ru-RU" sz="1800" spc="-20" dirty="0">
                          <a:latin typeface="Arial" pitchFamily="34" charset="0"/>
                          <a:ea typeface="Times New Roman"/>
                          <a:cs typeface="Arial" pitchFamily="34" charset="0"/>
                        </a:rPr>
                        <a:t>организатор протокола вычисляет частные </a:t>
                      </a:r>
                      <a:r>
                        <a:rPr lang="ru-RU" sz="1800" spc="-20" dirty="0" smtClean="0">
                          <a:latin typeface="Arial" pitchFamily="34" charset="0"/>
                          <a:ea typeface="Times New Roman"/>
                          <a:cs typeface="Arial" pitchFamily="34" charset="0"/>
                        </a:rPr>
                        <a:t>секреты </a:t>
                      </a:r>
                      <a:r>
                        <a:rPr lang="en-US" sz="1800" i="1" spc="-20" dirty="0" err="1" smtClean="0">
                          <a:latin typeface="Arial" pitchFamily="34" charset="0"/>
                          <a:ea typeface="Times New Roman"/>
                          <a:cs typeface="Arial" pitchFamily="34" charset="0"/>
                        </a:rPr>
                        <a:t>k</a:t>
                      </a:r>
                      <a:r>
                        <a:rPr lang="en-US" sz="1800" i="1" spc="-20" baseline="-25000" dirty="0" err="1" smtClean="0">
                          <a:latin typeface="Arial" pitchFamily="34" charset="0"/>
                          <a:ea typeface="Times New Roman"/>
                          <a:cs typeface="Arial" pitchFamily="34" charset="0"/>
                        </a:rPr>
                        <a:t>i</a:t>
                      </a:r>
                      <a:r>
                        <a:rPr lang="ru-RU" sz="1800" spc="-20" dirty="0" smtClean="0">
                          <a:latin typeface="Arial" pitchFamily="34" charset="0"/>
                          <a:ea typeface="Times New Roman"/>
                          <a:cs typeface="Arial" pitchFamily="34" charset="0"/>
                        </a:rPr>
                        <a:t>  </a:t>
                      </a:r>
                      <a:r>
                        <a:rPr lang="ru-RU" sz="1800" spc="-20" dirty="0">
                          <a:latin typeface="Arial" pitchFamily="34" charset="0"/>
                          <a:ea typeface="Times New Roman"/>
                          <a:cs typeface="Arial" pitchFamily="34" charset="0"/>
                        </a:rPr>
                        <a:t>(«тени») , 1 </a:t>
                      </a:r>
                      <a:r>
                        <a:rPr lang="en-US" sz="1800" spc="-20" dirty="0">
                          <a:latin typeface="Arial" pitchFamily="34" charset="0"/>
                          <a:ea typeface="Times New Roman"/>
                          <a:cs typeface="Arial" pitchFamily="34" charset="0"/>
                          <a:sym typeface="Symbol"/>
                        </a:rPr>
                        <a:t></a:t>
                      </a:r>
                      <a:r>
                        <a:rPr lang="ru-RU" sz="1800" spc="-20" dirty="0">
                          <a:latin typeface="Arial" pitchFamily="34" charset="0"/>
                          <a:ea typeface="Times New Roman"/>
                          <a:cs typeface="Arial" pitchFamily="34" charset="0"/>
                        </a:rPr>
                        <a:t> </a:t>
                      </a:r>
                      <a:r>
                        <a:rPr lang="en-US" sz="1800" i="1" spc="-20" dirty="0" err="1">
                          <a:latin typeface="Arial" pitchFamily="34" charset="0"/>
                          <a:ea typeface="Times New Roman"/>
                          <a:cs typeface="Arial" pitchFamily="34" charset="0"/>
                        </a:rPr>
                        <a:t>i</a:t>
                      </a:r>
                      <a:r>
                        <a:rPr lang="ru-RU" sz="1800" i="1" spc="-20" dirty="0">
                          <a:latin typeface="Arial" pitchFamily="34" charset="0"/>
                          <a:ea typeface="Times New Roman"/>
                          <a:cs typeface="Arial" pitchFamily="34" charset="0"/>
                        </a:rPr>
                        <a:t> </a:t>
                      </a:r>
                      <a:r>
                        <a:rPr lang="en-US" sz="1800" spc="-20" dirty="0">
                          <a:latin typeface="Arial" pitchFamily="34" charset="0"/>
                          <a:ea typeface="Times New Roman"/>
                          <a:cs typeface="Arial" pitchFamily="34" charset="0"/>
                          <a:sym typeface="Symbol"/>
                        </a:rPr>
                        <a:t></a:t>
                      </a:r>
                      <a:r>
                        <a:rPr lang="ru-RU" sz="1800" spc="-20" dirty="0">
                          <a:latin typeface="Arial" pitchFamily="34" charset="0"/>
                          <a:ea typeface="Times New Roman"/>
                          <a:cs typeface="Arial" pitchFamily="34" charset="0"/>
                        </a:rPr>
                        <a:t> </a:t>
                      </a:r>
                      <a:r>
                        <a:rPr lang="en-US" sz="1800" i="1" spc="-20" dirty="0">
                          <a:latin typeface="Arial" pitchFamily="34" charset="0"/>
                          <a:ea typeface="Times New Roman"/>
                          <a:cs typeface="Arial" pitchFamily="34" charset="0"/>
                        </a:rPr>
                        <a:t>n</a:t>
                      </a:r>
                      <a:r>
                        <a:rPr lang="ru-RU" sz="1800" spc="-20" dirty="0">
                          <a:latin typeface="Arial" pitchFamily="34" charset="0"/>
                          <a:ea typeface="Times New Roman"/>
                          <a:cs typeface="Arial" pitchFamily="34" charset="0"/>
                        </a:rPr>
                        <a:t>, от исходного секрета </a:t>
                      </a:r>
                      <a:r>
                        <a:rPr lang="en-US" sz="1800" i="1" spc="-20" dirty="0">
                          <a:latin typeface="Arial" pitchFamily="34" charset="0"/>
                          <a:ea typeface="Times New Roman"/>
                          <a:cs typeface="Arial" pitchFamily="34" charset="0"/>
                        </a:rPr>
                        <a:t>k</a:t>
                      </a:r>
                      <a:r>
                        <a:rPr lang="ru-RU" sz="1800" spc="-20" dirty="0">
                          <a:latin typeface="Arial" pitchFamily="34" charset="0"/>
                          <a:ea typeface="Times New Roman"/>
                          <a:cs typeface="Arial" pitchFamily="34" charset="0"/>
                        </a:rPr>
                        <a:t> и секретным образом распределяет </a:t>
                      </a:r>
                      <a:r>
                        <a:rPr lang="en-US" sz="1800" i="1" spc="-20" dirty="0" err="1">
                          <a:latin typeface="Arial" pitchFamily="34" charset="0"/>
                          <a:ea typeface="Times New Roman"/>
                          <a:cs typeface="Arial" pitchFamily="34" charset="0"/>
                        </a:rPr>
                        <a:t>k</a:t>
                      </a:r>
                      <a:r>
                        <a:rPr lang="en-US" sz="1800" i="1" spc="-20" baseline="-25000" dirty="0" err="1">
                          <a:latin typeface="Arial" pitchFamily="34" charset="0"/>
                          <a:ea typeface="Times New Roman"/>
                          <a:cs typeface="Arial" pitchFamily="34" charset="0"/>
                        </a:rPr>
                        <a:t>i</a:t>
                      </a:r>
                      <a:r>
                        <a:rPr lang="ru-RU" sz="1800" spc="-20" dirty="0">
                          <a:latin typeface="Arial" pitchFamily="34" charset="0"/>
                          <a:ea typeface="Times New Roman"/>
                          <a:cs typeface="Arial" pitchFamily="34" charset="0"/>
                        </a:rPr>
                        <a:t> пользователям так, чтобы выполнялось следующее условие: любые </a:t>
                      </a:r>
                      <a:r>
                        <a:rPr lang="en-US" sz="1800" i="1" spc="-20" dirty="0">
                          <a:latin typeface="Arial" pitchFamily="34" charset="0"/>
                          <a:ea typeface="Times New Roman"/>
                          <a:cs typeface="Arial" pitchFamily="34" charset="0"/>
                        </a:rPr>
                        <a:t>m</a:t>
                      </a:r>
                      <a:r>
                        <a:rPr lang="ru-RU" sz="1800" spc="-20" dirty="0">
                          <a:latin typeface="Arial" pitchFamily="34" charset="0"/>
                          <a:ea typeface="Times New Roman"/>
                          <a:cs typeface="Arial" pitchFamily="34" charset="0"/>
                        </a:rPr>
                        <a:t> или более пользователей, которые могут объединить свои тени , легко восстанавливают </a:t>
                      </a:r>
                      <a:r>
                        <a:rPr lang="en-US" sz="1800" i="1" spc="-20" dirty="0">
                          <a:latin typeface="Arial" pitchFamily="34" charset="0"/>
                          <a:ea typeface="Times New Roman"/>
                          <a:cs typeface="Arial" pitchFamily="34" charset="0"/>
                        </a:rPr>
                        <a:t>k</a:t>
                      </a:r>
                      <a:r>
                        <a:rPr lang="ru-RU" sz="1800" spc="-20" dirty="0">
                          <a:latin typeface="Arial" pitchFamily="34" charset="0"/>
                          <a:ea typeface="Times New Roman"/>
                          <a:cs typeface="Arial" pitchFamily="34" charset="0"/>
                        </a:rPr>
                        <a:t>, но любая группа, состоящая из </a:t>
                      </a:r>
                      <a:r>
                        <a:rPr lang="en-US" sz="1800" i="1" spc="-20" dirty="0" smtClean="0">
                          <a:latin typeface="Arial" pitchFamily="34" charset="0"/>
                          <a:ea typeface="Times New Roman"/>
                          <a:cs typeface="Arial" pitchFamily="34" charset="0"/>
                        </a:rPr>
                        <a:t>m</a:t>
                      </a:r>
                      <a:r>
                        <a:rPr lang="ru-RU" sz="1800" i="1" spc="-20" baseline="0" dirty="0" smtClean="0">
                          <a:latin typeface="Arial" pitchFamily="34" charset="0"/>
                          <a:ea typeface="Times New Roman"/>
                          <a:cs typeface="Arial" pitchFamily="34" charset="0"/>
                        </a:rPr>
                        <a:t> </a:t>
                      </a:r>
                      <a:r>
                        <a:rPr lang="ru-RU" sz="1800" i="1" spc="-20" dirty="0" smtClean="0">
                          <a:latin typeface="Arial" pitchFamily="34" charset="0"/>
                          <a:ea typeface="Times New Roman"/>
                          <a:cs typeface="Arial" pitchFamily="34" charset="0"/>
                        </a:rPr>
                        <a:t>–</a:t>
                      </a:r>
                      <a:r>
                        <a:rPr lang="ru-RU" sz="1800" spc="-20" dirty="0" smtClean="0">
                          <a:latin typeface="Arial" pitchFamily="34" charset="0"/>
                          <a:ea typeface="Times New Roman"/>
                          <a:cs typeface="Arial" pitchFamily="34" charset="0"/>
                        </a:rPr>
                        <a:t>1 </a:t>
                      </a:r>
                      <a:r>
                        <a:rPr lang="ru-RU" sz="1800" spc="-20" dirty="0">
                          <a:latin typeface="Arial" pitchFamily="34" charset="0"/>
                          <a:ea typeface="Times New Roman"/>
                          <a:cs typeface="Arial" pitchFamily="34" charset="0"/>
                        </a:rPr>
                        <a:t>или меньшего числа пользователей, не может этого сделать. Знание </a:t>
                      </a:r>
                      <a:r>
                        <a:rPr lang="en-US" sz="1800" i="1" spc="-20" dirty="0">
                          <a:latin typeface="Arial" pitchFamily="34" charset="0"/>
                          <a:ea typeface="Times New Roman"/>
                          <a:cs typeface="Arial" pitchFamily="34" charset="0"/>
                        </a:rPr>
                        <a:t>m</a:t>
                      </a:r>
                      <a:r>
                        <a:rPr lang="ru-RU" sz="1800" i="1" spc="-20" dirty="0">
                          <a:latin typeface="Arial" pitchFamily="34" charset="0"/>
                          <a:ea typeface="Times New Roman"/>
                          <a:cs typeface="Arial" pitchFamily="34" charset="0"/>
                        </a:rPr>
                        <a:t> – </a:t>
                      </a:r>
                      <a:r>
                        <a:rPr lang="ru-RU" sz="1800" spc="-20" dirty="0">
                          <a:latin typeface="Arial" pitchFamily="34" charset="0"/>
                          <a:ea typeface="Times New Roman"/>
                          <a:cs typeface="Arial" pitchFamily="34" charset="0"/>
                        </a:rPr>
                        <a:t>1 или меньшего числа теней вообще не дает никакой информации об исходном секрете</a:t>
                      </a:r>
                      <a:endParaRPr lang="ru-RU" sz="1800" dirty="0">
                        <a:latin typeface="Arial" pitchFamily="34" charset="0"/>
                        <a:ea typeface="Times New Roman"/>
                        <a:cs typeface="Arial" pitchFamily="34"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138" name="Rectangle 7"/>
          <p:cNvSpPr>
            <a:spLocks noChangeArrowheads="1"/>
          </p:cNvSpPr>
          <p:nvPr/>
        </p:nvSpPr>
        <p:spPr bwMode="auto">
          <a:xfrm>
            <a:off x="0" y="324"/>
            <a:ext cx="7884368" cy="8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6176" bIns="38088" anchor="ctr">
            <a:spAutoFit/>
          </a:bodyPr>
          <a:lstStyle>
            <a:lvl1pPr eaLnBrk="0" hangingPunct="0">
              <a:spcBef>
                <a:spcPct val="20000"/>
              </a:spcBef>
              <a:buFont typeface="Arial" charset="0"/>
              <a:buChar char="•"/>
              <a:tabLst>
                <a:tab pos="-1350963"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350963"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350963"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350963"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3509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3509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3509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3509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350963" algn="l"/>
              </a:tabLst>
              <a:defRPr sz="2000">
                <a:solidFill>
                  <a:schemeClr val="tx1"/>
                </a:solidFill>
                <a:latin typeface="Calibri" pitchFamily="34" charset="0"/>
              </a:defRPr>
            </a:lvl9pPr>
          </a:lstStyle>
          <a:p>
            <a:pPr>
              <a:spcBef>
                <a:spcPct val="0"/>
              </a:spcBef>
              <a:buFontTx/>
              <a:buNone/>
            </a:pPr>
            <a:endParaRPr lang="ru-RU" altLang="ru-RU" sz="1400" b="1" dirty="0">
              <a:latin typeface="Times New Roman" pitchFamily="18" charset="0"/>
              <a:cs typeface="Arial" charset="0"/>
            </a:endParaRPr>
          </a:p>
          <a:p>
            <a:pPr>
              <a:spcBef>
                <a:spcPct val="0"/>
              </a:spcBef>
              <a:buFontTx/>
              <a:buNone/>
            </a:pPr>
            <a:r>
              <a:rPr lang="ru-RU" altLang="ru-RU" b="1" dirty="0" smtClean="0">
                <a:latin typeface="Times New Roman" pitchFamily="18" charset="0"/>
                <a:cs typeface="Arial" charset="0"/>
              </a:rPr>
              <a:t>                          Обзор </a:t>
            </a:r>
            <a:r>
              <a:rPr lang="ru-RU" altLang="ru-RU" b="1" dirty="0">
                <a:latin typeface="Times New Roman" pitchFamily="18" charset="0"/>
                <a:cs typeface="Arial" charset="0"/>
              </a:rPr>
              <a:t>основных КП </a:t>
            </a:r>
            <a:endParaRPr lang="ru-RU" altLang="ru-RU" dirty="0">
              <a:latin typeface="Arial" charset="0"/>
            </a:endParaRPr>
          </a:p>
        </p:txBody>
      </p:sp>
    </p:spTree>
    <p:extLst>
      <p:ext uri="{BB962C8B-B14F-4D97-AF65-F5344CB8AC3E}">
        <p14:creationId xmlns:p14="http://schemas.microsoft.com/office/powerpoint/2010/main" val="387786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Р</a:t>
            </a:r>
            <a:r>
              <a:rPr lang="ru-RU" dirty="0" err="1" smtClean="0"/>
              <a:t>асшифрование</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92500" lnSpcReduction="10000"/>
              </a:bodyPr>
              <a:lstStyle/>
              <a:p>
                <a:r>
                  <a:rPr lang="ru-RU" dirty="0" smtClean="0"/>
                  <a:t>Расшифрование</a:t>
                </a:r>
                <a:r>
                  <a:rPr lang="ru-RU" dirty="0"/>
                  <a:t> итоговой суммы голосов производится на стороне </a:t>
                </a:r>
                <a:r>
                  <a:rPr lang="ru-RU" b="1" dirty="0"/>
                  <a:t>избирательной комиссии</a:t>
                </a:r>
                <a:r>
                  <a:rPr lang="ru-RU" b="1" dirty="0" smtClean="0"/>
                  <a:t>.</a:t>
                </a:r>
              </a:p>
              <a:p>
                <a:r>
                  <a:rPr lang="ru-RU" dirty="0" smtClean="0"/>
                  <a:t> </a:t>
                </a:r>
                <a:r>
                  <a:rPr lang="ru-RU" dirty="0"/>
                  <a:t>Согласно гомоморфному свойству криптосистемы </a:t>
                </a:r>
                <a:r>
                  <a:rPr lang="ru-RU" dirty="0" err="1"/>
                  <a:t>Пэйе</a:t>
                </a:r>
                <a:r>
                  <a:rPr lang="ru-RU" dirty="0"/>
                  <a:t>: </a:t>
                </a:r>
              </a:p>
              <a:p>
                <a:pPr marL="0" indent="0">
                  <a:buNone/>
                </a:pPr>
                <a:r>
                  <a:rPr lang="ru-RU" i="1" dirty="0" smtClean="0"/>
                  <a:t>      </a:t>
                </a:r>
                <a14:m>
                  <m:oMath xmlns:m="http://schemas.openxmlformats.org/officeDocument/2006/math">
                    <m:r>
                      <a:rPr lang="en-US" i="1">
                        <a:latin typeface="Cambria Math"/>
                      </a:rPr>
                      <m:t>𝑚</m:t>
                    </m:r>
                    <m:r>
                      <a:rPr lang="ru-RU" i="1">
                        <a:latin typeface="Cambria Math"/>
                      </a:rPr>
                      <m:t>= </m:t>
                    </m:r>
                    <m:r>
                      <a:rPr lang="en-US" i="1">
                        <a:latin typeface="Cambria Math"/>
                      </a:rPr>
                      <m:t>𝐷</m:t>
                    </m:r>
                    <m:r>
                      <a:rPr lang="ru-RU" i="1">
                        <a:latin typeface="Cambria Math"/>
                      </a:rPr>
                      <m:t>(</m:t>
                    </m:r>
                    <m:r>
                      <a:rPr lang="en-US" i="1">
                        <a:latin typeface="Cambria Math"/>
                      </a:rPr>
                      <m:t>𝑇</m:t>
                    </m:r>
                    <m:r>
                      <a:rPr lang="ru-RU" i="1">
                        <a:latin typeface="Cambria Math"/>
                      </a:rPr>
                      <m:t>)=</m:t>
                    </m:r>
                  </m:oMath>
                </a14:m>
                <a:r>
                  <a:rPr lang="ru-RU" i="1" dirty="0"/>
                  <a:t> </a:t>
                </a:r>
                <a14:m>
                  <m:oMath xmlns:m="http://schemas.openxmlformats.org/officeDocument/2006/math">
                    <m:nary>
                      <m:naryPr>
                        <m:chr m:val="∑"/>
                        <m:limLoc m:val="undOvr"/>
                        <m:ctrlPr>
                          <a:rPr lang="ru-RU" i="1">
                            <a:latin typeface="Cambria Math"/>
                          </a:rPr>
                        </m:ctrlPr>
                      </m:naryPr>
                      <m:sub>
                        <m:r>
                          <a:rPr lang="en-US" i="1">
                            <a:latin typeface="Cambria Math"/>
                          </a:rPr>
                          <m:t>𝑖</m:t>
                        </m:r>
                        <m:r>
                          <a:rPr lang="ru-RU" i="1">
                            <a:latin typeface="Cambria Math"/>
                          </a:rPr>
                          <m:t>=1</m:t>
                        </m:r>
                      </m:sub>
                      <m:sup>
                        <m:r>
                          <a:rPr lang="en-US" i="1">
                            <a:latin typeface="Cambria Math"/>
                          </a:rPr>
                          <m:t>𝑁𝑣</m:t>
                        </m:r>
                      </m:sup>
                      <m:e>
                        <m:sSub>
                          <m:sSubPr>
                            <m:ctrlPr>
                              <a:rPr lang="ru-RU" i="1">
                                <a:latin typeface="Cambria Math"/>
                              </a:rPr>
                            </m:ctrlPr>
                          </m:sSubPr>
                          <m:e>
                            <m:r>
                              <a:rPr lang="en-US" i="1">
                                <a:latin typeface="Cambria Math"/>
                              </a:rPr>
                              <m:t>𝑚</m:t>
                            </m:r>
                          </m:e>
                          <m:sub>
                            <m:r>
                              <a:rPr lang="en-US" i="1">
                                <a:latin typeface="Cambria Math"/>
                              </a:rPr>
                              <m:t>𝑖</m:t>
                            </m:r>
                          </m:sub>
                        </m:sSub>
                      </m:e>
                    </m:nary>
                    <m:r>
                      <a:rPr lang="en-US" i="1">
                        <a:latin typeface="Cambria Math"/>
                      </a:rPr>
                      <m:t>𝑚𝑜𝑑</m:t>
                    </m:r>
                    <m:r>
                      <a:rPr lang="en-US" i="1">
                        <a:latin typeface="Cambria Math"/>
                      </a:rPr>
                      <m:t> </m:t>
                    </m:r>
                    <m:r>
                      <a:rPr lang="en-US" i="1">
                        <a:latin typeface="Cambria Math"/>
                      </a:rPr>
                      <m:t>𝑛</m:t>
                    </m:r>
                    <m:r>
                      <a:rPr lang="ru-RU" i="1">
                        <a:latin typeface="Cambria Math"/>
                      </a:rPr>
                      <m:t>=</m:t>
                    </m:r>
                    <m:r>
                      <a:rPr lang="en-US" i="1">
                        <a:latin typeface="Cambria Math"/>
                      </a:rPr>
                      <m:t>𝐿</m:t>
                    </m:r>
                    <m:r>
                      <a:rPr lang="ru-RU" i="1">
                        <a:latin typeface="Cambria Math"/>
                      </a:rPr>
                      <m:t>(</m:t>
                    </m:r>
                    <m:sSup>
                      <m:sSupPr>
                        <m:ctrlPr>
                          <a:rPr lang="ru-RU" i="1">
                            <a:latin typeface="Cambria Math"/>
                          </a:rPr>
                        </m:ctrlPr>
                      </m:sSupPr>
                      <m:e>
                        <m:r>
                          <a:rPr lang="en-US" b="0" i="1" smtClean="0">
                            <a:latin typeface="Cambria Math"/>
                          </a:rPr>
                          <m:t>𝑇</m:t>
                        </m:r>
                      </m:e>
                      <m:sup>
                        <m:r>
                          <a:rPr lang="ru-RU" i="1">
                            <a:latin typeface="Cambria Math"/>
                          </a:rPr>
                          <m:t>𝜆</m:t>
                        </m:r>
                      </m:sup>
                    </m:sSup>
                    <m:r>
                      <a:rPr lang="en-US" i="1">
                        <a:latin typeface="Cambria Math"/>
                      </a:rPr>
                      <m:t>𝑚𝑜𝑑</m:t>
                    </m:r>
                    <m:r>
                      <a:rPr lang="en-US" i="1">
                        <a:latin typeface="Cambria Math"/>
                      </a:rPr>
                      <m:t> </m:t>
                    </m:r>
                    <m:sSup>
                      <m:sSupPr>
                        <m:ctrlPr>
                          <a:rPr lang="ru-RU" i="1">
                            <a:latin typeface="Cambria Math"/>
                          </a:rPr>
                        </m:ctrlPr>
                      </m:sSupPr>
                      <m:e>
                        <m:r>
                          <a:rPr lang="en-US" i="1">
                            <a:latin typeface="Cambria Math"/>
                          </a:rPr>
                          <m:t>𝑛</m:t>
                        </m:r>
                      </m:e>
                      <m:sup>
                        <m:r>
                          <a:rPr lang="ru-RU" i="1">
                            <a:latin typeface="Cambria Math"/>
                          </a:rPr>
                          <m:t>2</m:t>
                        </m:r>
                      </m:sup>
                    </m:sSup>
                    <m:r>
                      <a:rPr lang="ru-RU" i="1">
                        <a:latin typeface="Cambria Math"/>
                      </a:rPr>
                      <m:t>)× </m:t>
                    </m:r>
                    <m:r>
                      <a:rPr lang="ru-RU" i="1">
                        <a:latin typeface="Cambria Math"/>
                      </a:rPr>
                      <m:t>𝜇</m:t>
                    </m:r>
                    <m:r>
                      <a:rPr lang="ru-RU" i="1">
                        <a:latin typeface="Cambria Math"/>
                      </a:rPr>
                      <m:t> </m:t>
                    </m:r>
                    <m:r>
                      <a:rPr lang="en-US" i="1">
                        <a:latin typeface="Cambria Math"/>
                      </a:rPr>
                      <m:t>𝑚𝑜𝑑</m:t>
                    </m:r>
                    <m:r>
                      <a:rPr lang="en-US" i="1">
                        <a:latin typeface="Cambria Math"/>
                      </a:rPr>
                      <m:t> </m:t>
                    </m:r>
                    <m:r>
                      <a:rPr lang="en-US" i="1">
                        <a:latin typeface="Cambria Math"/>
                      </a:rPr>
                      <m:t>𝑛</m:t>
                    </m:r>
                  </m:oMath>
                </a14:m>
                <a:r>
                  <a:rPr lang="en-US" i="1" dirty="0"/>
                  <a:t> </a:t>
                </a:r>
                <a:endParaRPr lang="ru-RU" dirty="0"/>
              </a:p>
              <a:p>
                <a:r>
                  <a:rPr lang="ru-RU" dirty="0"/>
                  <a:t>Подсчет голосов производится путем получения общего количества голосов за </a:t>
                </a:r>
                <a:r>
                  <a:rPr lang="ru-RU" dirty="0" smtClean="0"/>
                  <a:t>каждого кандидата. </a:t>
                </a:r>
                <a:endParaRPr lang="ru-RU" dirty="0"/>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1481" t="-2695" b="-3908"/>
                </a:stretch>
              </a:blipFill>
            </p:spPr>
            <p:txBody>
              <a:bodyPr/>
              <a:lstStyle/>
              <a:p>
                <a:r>
                  <a:rPr lang="ru-RU">
                    <a:noFill/>
                  </a:rPr>
                  <a:t> </a:t>
                </a:r>
              </a:p>
            </p:txBody>
          </p:sp>
        </mc:Fallback>
      </mc:AlternateContent>
    </p:spTree>
    <p:extLst>
      <p:ext uri="{BB962C8B-B14F-4D97-AF65-F5344CB8AC3E}">
        <p14:creationId xmlns:p14="http://schemas.microsoft.com/office/powerpoint/2010/main" val="3486064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a:t>Для реализации электронного  голосования обычно используются один из двух возможных алгоритмов аддитивного гомоморфного шифрования: либо шифрование </a:t>
            </a:r>
            <a:r>
              <a:rPr lang="ru-RU" dirty="0" err="1"/>
              <a:t>Пэйе</a:t>
            </a:r>
            <a:r>
              <a:rPr lang="ru-RU" dirty="0"/>
              <a:t>, либо модифицированное шифрование Эль-</a:t>
            </a:r>
            <a:r>
              <a:rPr lang="ru-RU" dirty="0" err="1"/>
              <a:t>Гамаля</a:t>
            </a:r>
            <a:r>
              <a:rPr lang="ru-RU" dirty="0"/>
              <a:t>.  Благодаря своим аддитивным свойствам криптосистема  </a:t>
            </a:r>
            <a:r>
              <a:rPr lang="ru-RU" dirty="0" err="1"/>
              <a:t>Пэйе</a:t>
            </a:r>
            <a:r>
              <a:rPr lang="ru-RU" dirty="0"/>
              <a:t>  чаще встречается на практике, когда число избирателей велико. </a:t>
            </a:r>
          </a:p>
        </p:txBody>
      </p:sp>
    </p:spTree>
    <p:extLst>
      <p:ext uri="{BB962C8B-B14F-4D97-AF65-F5344CB8AC3E}">
        <p14:creationId xmlns:p14="http://schemas.microsoft.com/office/powerpoint/2010/main" val="1157315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dirty="0" smtClean="0"/>
              <a:t>Пример применения схемы </a:t>
            </a:r>
            <a:r>
              <a:rPr lang="ru-RU" dirty="0" err="1" smtClean="0"/>
              <a:t>Пэйе</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70000" lnSpcReduction="20000"/>
              </a:bodyPr>
              <a:lstStyle/>
              <a:p>
                <a:r>
                  <a:rPr lang="ru-RU" dirty="0"/>
                  <a:t>Предположим, что </a:t>
                </a:r>
                <a:r>
                  <a:rPr lang="ru-RU" dirty="0" smtClean="0"/>
                  <a:t>имеется</a:t>
                </a:r>
              </a:p>
              <a:p>
                <a:pPr marL="0" indent="0">
                  <a:buNone/>
                </a:pPr>
                <a:r>
                  <a:rPr lang="ru-RU" dirty="0"/>
                  <a:t> </a:t>
                </a:r>
                <a:r>
                  <a:rPr lang="ru-RU" dirty="0" smtClean="0"/>
                  <a:t>      </a:t>
                </a:r>
                <a:r>
                  <a:rPr lang="ru-RU" dirty="0"/>
                  <a:t>9 избирателей </a:t>
                </a:r>
                <a14:m>
                  <m:oMath xmlns:m="http://schemas.openxmlformats.org/officeDocument/2006/math">
                    <m:r>
                      <a:rPr lang="ru-RU" i="1">
                        <a:latin typeface="Cambria Math"/>
                      </a:rPr>
                      <m:t>(</m:t>
                    </m:r>
                    <m:r>
                      <a:rPr lang="en-US" i="1">
                        <a:latin typeface="Cambria Math"/>
                      </a:rPr>
                      <m:t>𝐴</m:t>
                    </m:r>
                    <m:r>
                      <a:rPr lang="ru-RU" i="1">
                        <a:latin typeface="Cambria Math"/>
                      </a:rPr>
                      <m:t>1,</m:t>
                    </m:r>
                    <m:r>
                      <a:rPr lang="en-US" i="1">
                        <a:latin typeface="Cambria Math"/>
                      </a:rPr>
                      <m:t>𝐴</m:t>
                    </m:r>
                    <m:r>
                      <a:rPr lang="ru-RU" i="1">
                        <a:latin typeface="Cambria Math"/>
                      </a:rPr>
                      <m:t>2,</m:t>
                    </m:r>
                    <m:r>
                      <a:rPr lang="en-US" i="1">
                        <a:latin typeface="Cambria Math"/>
                      </a:rPr>
                      <m:t>𝐴</m:t>
                    </m:r>
                    <m:r>
                      <a:rPr lang="ru-RU" i="1">
                        <a:latin typeface="Cambria Math"/>
                      </a:rPr>
                      <m:t>3… </m:t>
                    </m:r>
                    <m:r>
                      <a:rPr lang="en-US" i="1">
                        <a:latin typeface="Cambria Math"/>
                      </a:rPr>
                      <m:t>𝐴</m:t>
                    </m:r>
                    <m:r>
                      <a:rPr lang="ru-RU" i="1">
                        <a:latin typeface="Cambria Math"/>
                      </a:rPr>
                      <m:t>9)</m:t>
                    </m:r>
                  </m:oMath>
                </a14:m>
                <a:r>
                  <a:rPr lang="ru-RU" dirty="0"/>
                  <a:t> </a:t>
                </a:r>
                <a:r>
                  <a:rPr lang="ru-RU" dirty="0" smtClean="0"/>
                  <a:t> и </a:t>
                </a:r>
              </a:p>
              <a:p>
                <a:pPr marL="0" indent="0">
                  <a:buNone/>
                </a:pPr>
                <a:r>
                  <a:rPr lang="ru-RU" dirty="0"/>
                  <a:t> </a:t>
                </a:r>
                <a:r>
                  <a:rPr lang="ru-RU" dirty="0" smtClean="0"/>
                  <a:t>      5 </a:t>
                </a:r>
                <a:r>
                  <a:rPr lang="ru-RU" dirty="0"/>
                  <a:t>кандидатов </a:t>
                </a:r>
                <a14:m>
                  <m:oMath xmlns:m="http://schemas.openxmlformats.org/officeDocument/2006/math">
                    <m:r>
                      <a:rPr lang="ru-RU" i="1">
                        <a:latin typeface="Cambria Math"/>
                      </a:rPr>
                      <m:t>(</m:t>
                    </m:r>
                    <m:r>
                      <a:rPr lang="en-US" i="1">
                        <a:latin typeface="Cambria Math"/>
                      </a:rPr>
                      <m:t>𝐵</m:t>
                    </m:r>
                    <m:r>
                      <a:rPr lang="ru-RU" i="1">
                        <a:latin typeface="Cambria Math"/>
                      </a:rPr>
                      <m:t>1,</m:t>
                    </m:r>
                    <m:r>
                      <a:rPr lang="en-US" i="1">
                        <a:latin typeface="Cambria Math"/>
                      </a:rPr>
                      <m:t>𝐵</m:t>
                    </m:r>
                    <m:r>
                      <a:rPr lang="ru-RU" i="1">
                        <a:latin typeface="Cambria Math"/>
                      </a:rPr>
                      <m:t>2,</m:t>
                    </m:r>
                    <m:r>
                      <a:rPr lang="en-US" i="1">
                        <a:latin typeface="Cambria Math"/>
                      </a:rPr>
                      <m:t>𝐵</m:t>
                    </m:r>
                    <m:r>
                      <a:rPr lang="ru-RU" i="1">
                        <a:latin typeface="Cambria Math"/>
                      </a:rPr>
                      <m:t>3, </m:t>
                    </m:r>
                    <m:r>
                      <a:rPr lang="en-US" i="1">
                        <a:latin typeface="Cambria Math"/>
                      </a:rPr>
                      <m:t>𝐵</m:t>
                    </m:r>
                    <m:r>
                      <a:rPr lang="ru-RU" i="1">
                        <a:latin typeface="Cambria Math"/>
                      </a:rPr>
                      <m:t>4,</m:t>
                    </m:r>
                    <m:r>
                      <a:rPr lang="en-US" i="1">
                        <a:latin typeface="Cambria Math"/>
                      </a:rPr>
                      <m:t>𝐵</m:t>
                    </m:r>
                    <m:r>
                      <a:rPr lang="ru-RU" i="1">
                        <a:latin typeface="Cambria Math"/>
                      </a:rPr>
                      <m:t>5)</m:t>
                    </m:r>
                  </m:oMath>
                </a14:m>
                <a:r>
                  <a:rPr lang="ru-RU" dirty="0"/>
                  <a:t>, </a:t>
                </a:r>
                <a:r>
                  <a:rPr lang="ru-RU" dirty="0" smtClean="0"/>
                  <a:t>т. </a:t>
                </a:r>
                <a:r>
                  <a:rPr lang="ru-RU" dirty="0"/>
                  <a:t>е</a:t>
                </a:r>
                <a:r>
                  <a:rPr lang="ru-RU" dirty="0" smtClean="0"/>
                  <a:t>. </a:t>
                </a:r>
                <a14:m>
                  <m:oMath xmlns:m="http://schemas.openxmlformats.org/officeDocument/2006/math">
                    <m:r>
                      <a:rPr lang="en-US" i="1">
                        <a:latin typeface="Cambria Math"/>
                      </a:rPr>
                      <m:t>𝑁𝑣</m:t>
                    </m:r>
                    <m:r>
                      <a:rPr lang="ru-RU" i="1">
                        <a:latin typeface="Cambria Math"/>
                      </a:rPr>
                      <m:t>=9</m:t>
                    </m:r>
                  </m:oMath>
                </a14:m>
                <a:r>
                  <a:rPr lang="ru-RU" dirty="0"/>
                  <a:t>, </a:t>
                </a:r>
                <a14:m>
                  <m:oMath xmlns:m="http://schemas.openxmlformats.org/officeDocument/2006/math">
                    <m:r>
                      <a:rPr lang="en-US" i="1">
                        <a:latin typeface="Cambria Math"/>
                      </a:rPr>
                      <m:t>𝑁𝑐</m:t>
                    </m:r>
                    <m:r>
                      <a:rPr lang="ru-RU" i="1">
                        <a:latin typeface="Cambria Math"/>
                      </a:rPr>
                      <m:t>=5</m:t>
                    </m:r>
                  </m:oMath>
                </a14:m>
                <a:r>
                  <a:rPr lang="ru-RU" dirty="0"/>
                  <a:t>.</a:t>
                </a:r>
              </a:p>
              <a:p>
                <a:r>
                  <a:rPr lang="ru-RU" dirty="0" smtClean="0"/>
                  <a:t>Обозначим основание системы </a:t>
                </a:r>
                <a:r>
                  <a:rPr lang="ru-RU" dirty="0"/>
                  <a:t>счисления, которую мы используем для </a:t>
                </a:r>
                <a:r>
                  <a:rPr lang="ru-RU" dirty="0" smtClean="0"/>
                  <a:t>представления сообщений от избирателей, </a:t>
                </a:r>
                <a:r>
                  <a:rPr lang="ru-RU" dirty="0"/>
                  <a:t>как число </a:t>
                </a:r>
                <a14:m>
                  <m:oMath xmlns:m="http://schemas.openxmlformats.org/officeDocument/2006/math">
                    <m:r>
                      <a:rPr lang="ru-RU" i="1">
                        <a:latin typeface="Cambria Math"/>
                      </a:rPr>
                      <m:t>𝑏</m:t>
                    </m:r>
                  </m:oMath>
                </a14:m>
                <a:r>
                  <a:rPr lang="ru-RU" dirty="0"/>
                  <a:t>,  тогда должно быть выполнено следующее условие:  </a:t>
                </a:r>
                <a:r>
                  <a:rPr lang="en-US" i="1" dirty="0"/>
                  <a:t>b</a:t>
                </a:r>
                <a:r>
                  <a:rPr lang="ru-RU" dirty="0"/>
                  <a:t> &gt;</a:t>
                </a:r>
                <a:r>
                  <a:rPr lang="ru-RU" i="1" dirty="0"/>
                  <a:t> </a:t>
                </a:r>
                <a14:m>
                  <m:oMath xmlns:m="http://schemas.openxmlformats.org/officeDocument/2006/math">
                    <m:sSub>
                      <m:sSubPr>
                        <m:ctrlPr>
                          <a:rPr lang="ru-RU" i="1">
                            <a:latin typeface="Cambria Math"/>
                          </a:rPr>
                        </m:ctrlPr>
                      </m:sSubPr>
                      <m:e>
                        <m:r>
                          <a:rPr lang="en-US" i="1">
                            <a:latin typeface="Cambria Math"/>
                          </a:rPr>
                          <m:t>𝑁</m:t>
                        </m:r>
                      </m:e>
                      <m:sub>
                        <m:r>
                          <a:rPr lang="en-US" i="1">
                            <a:latin typeface="Cambria Math"/>
                          </a:rPr>
                          <m:t>𝑣</m:t>
                        </m:r>
                      </m:sub>
                    </m:sSub>
                  </m:oMath>
                </a14:m>
                <a:r>
                  <a:rPr lang="ru-RU" i="1" dirty="0"/>
                  <a:t>.  </a:t>
                </a:r>
                <a:endParaRPr lang="ru-RU" dirty="0"/>
              </a:p>
              <a:p>
                <a:r>
                  <a:rPr lang="ru-RU" dirty="0"/>
                  <a:t>Определим, что для нашего примера  </a:t>
                </a:r>
                <a14:m>
                  <m:oMath xmlns:m="http://schemas.openxmlformats.org/officeDocument/2006/math">
                    <m:r>
                      <a:rPr lang="en-US" i="1">
                        <a:latin typeface="Cambria Math"/>
                      </a:rPr>
                      <m:t>𝑏</m:t>
                    </m:r>
                    <m:r>
                      <a:rPr lang="ru-RU" i="1">
                        <a:latin typeface="Cambria Math"/>
                      </a:rPr>
                      <m:t>=10</m:t>
                    </m:r>
                  </m:oMath>
                </a14:m>
                <a:r>
                  <a:rPr lang="ru-RU" dirty="0"/>
                  <a:t>, </a:t>
                </a:r>
                <a:endParaRPr lang="ru-RU" dirty="0" smtClean="0"/>
              </a:p>
              <a:p>
                <a:r>
                  <a:rPr lang="ru-RU" dirty="0" smtClean="0"/>
                  <a:t>Допустим</a:t>
                </a:r>
                <a:r>
                  <a:rPr lang="ru-RU" dirty="0"/>
                  <a:t>, избираются  два новых члена  </a:t>
                </a:r>
                <a:r>
                  <a:rPr lang="ru-RU" dirty="0" smtClean="0"/>
                  <a:t>парламента</a:t>
                </a:r>
                <a:r>
                  <a:rPr lang="ru-RU" dirty="0"/>
                  <a:t>. Предпочтительным является выбор двух кандидатов, однако возможен выбор одного кандидата или оставление бюллетеня пустым. Сообщения, которые должны быть зашифрованы, показаны в следующей таблице</a:t>
                </a:r>
                <a:r>
                  <a:rPr lang="ru-RU" dirty="0" smtClean="0"/>
                  <a:t>:</a:t>
                </a: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815" t="-2156" r="-296"/>
                </a:stretch>
              </a:blipFill>
            </p:spPr>
            <p:txBody>
              <a:bodyPr/>
              <a:lstStyle/>
              <a:p>
                <a:r>
                  <a:rPr lang="ru-RU">
                    <a:noFill/>
                  </a:rPr>
                  <a:t> </a:t>
                </a:r>
              </a:p>
            </p:txBody>
          </p:sp>
        </mc:Fallback>
      </mc:AlternateContent>
    </p:spTree>
    <p:extLst>
      <p:ext uri="{BB962C8B-B14F-4D97-AF65-F5344CB8AC3E}">
        <p14:creationId xmlns:p14="http://schemas.microsoft.com/office/powerpoint/2010/main" val="1639719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200" dirty="0"/>
              <a:t>Пример заполнения бюллетеня </a:t>
            </a:r>
            <a:r>
              <a:rPr lang="ru-RU" sz="3200" dirty="0" smtClean="0"/>
              <a:t>избирателей</a:t>
            </a:r>
            <a:endParaRPr lang="ru-RU" sz="3200"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53218" y="1700808"/>
            <a:ext cx="7319182" cy="425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414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77500" lnSpcReduction="20000"/>
              </a:bodyPr>
              <a:lstStyle/>
              <a:p>
                <a:r>
                  <a:rPr lang="ru-RU" dirty="0" smtClean="0"/>
                  <a:t>Максимальное возможное число сообщений, которые можно зашифровать </a:t>
                </a:r>
                <a:r>
                  <a:rPr lang="en-US" i="1" dirty="0" err="1"/>
                  <a:t>m</a:t>
                </a:r>
                <a:r>
                  <a:rPr lang="en-US" i="1" baseline="-25000" dirty="0" err="1"/>
                  <a:t>max</a:t>
                </a:r>
                <a:r>
                  <a:rPr lang="ru-RU" i="1" dirty="0"/>
                  <a:t> = </a:t>
                </a:r>
                <a14:m>
                  <m:oMath xmlns:m="http://schemas.openxmlformats.org/officeDocument/2006/math">
                    <m:r>
                      <a:rPr lang="ru-RU" i="1">
                        <a:latin typeface="Cambria Math"/>
                      </a:rPr>
                      <m:t>1</m:t>
                    </m:r>
                    <m:sSup>
                      <m:sSupPr>
                        <m:ctrlPr>
                          <a:rPr lang="ru-RU" i="1">
                            <a:latin typeface="Cambria Math"/>
                          </a:rPr>
                        </m:ctrlPr>
                      </m:sSupPr>
                      <m:e>
                        <m:r>
                          <a:rPr lang="ru-RU" i="1">
                            <a:latin typeface="Cambria Math"/>
                          </a:rPr>
                          <m:t>0</m:t>
                        </m:r>
                      </m:e>
                      <m:sup>
                        <m:r>
                          <a:rPr lang="ru-RU" i="1">
                            <a:latin typeface="Cambria Math"/>
                          </a:rPr>
                          <m:t>3</m:t>
                        </m:r>
                      </m:sup>
                    </m:sSup>
                    <m:r>
                      <a:rPr lang="ru-RU" i="1">
                        <a:latin typeface="Cambria Math"/>
                      </a:rPr>
                      <m:t> +1</m:t>
                    </m:r>
                    <m:sSup>
                      <m:sSupPr>
                        <m:ctrlPr>
                          <a:rPr lang="ru-RU" i="1">
                            <a:latin typeface="Cambria Math"/>
                          </a:rPr>
                        </m:ctrlPr>
                      </m:sSupPr>
                      <m:e>
                        <m:r>
                          <a:rPr lang="ru-RU" i="1">
                            <a:latin typeface="Cambria Math"/>
                          </a:rPr>
                          <m:t>0</m:t>
                        </m:r>
                      </m:e>
                      <m:sup>
                        <m:r>
                          <a:rPr lang="ru-RU" i="1">
                            <a:latin typeface="Cambria Math"/>
                          </a:rPr>
                          <m:t>4</m:t>
                        </m:r>
                      </m:sup>
                    </m:sSup>
                    <m:r>
                      <a:rPr lang="ru-RU" i="1">
                        <a:latin typeface="Cambria Math"/>
                      </a:rPr>
                      <m:t>= 11000</m:t>
                    </m:r>
                  </m:oMath>
                </a14:m>
                <a:r>
                  <a:rPr lang="ru-RU" dirty="0"/>
                  <a:t>. Следовательно, максимально возможная сумма всех голосов: </a:t>
                </a:r>
                <a:r>
                  <a:rPr lang="en-US" i="1" dirty="0" err="1"/>
                  <a:t>T</a:t>
                </a:r>
                <a:r>
                  <a:rPr lang="en-US" i="1" baseline="-25000" dirty="0" err="1"/>
                  <a:t>max</a:t>
                </a:r>
                <a:r>
                  <a:rPr lang="en-US" i="1" baseline="-25000" dirty="0"/>
                  <a:t> </a:t>
                </a:r>
                <a:r>
                  <a:rPr lang="ru-RU" i="1" dirty="0"/>
                  <a:t>= </a:t>
                </a:r>
                <a:r>
                  <a:rPr lang="en-US" i="1" dirty="0" err="1"/>
                  <a:t>Nv</a:t>
                </a:r>
                <a:r>
                  <a:rPr lang="ru-RU" i="1" dirty="0"/>
                  <a:t>* </a:t>
                </a:r>
                <a:r>
                  <a:rPr lang="en-US" i="1" dirty="0" err="1"/>
                  <a:t>m</a:t>
                </a:r>
                <a:r>
                  <a:rPr lang="en-US" i="1" baseline="-25000" dirty="0" err="1"/>
                  <a:t>max</a:t>
                </a:r>
                <a:r>
                  <a:rPr lang="en-US" i="1" baseline="-25000" dirty="0"/>
                  <a:t> </a:t>
                </a:r>
                <a:r>
                  <a:rPr lang="ru-RU" dirty="0"/>
                  <a:t>= </a:t>
                </a:r>
                <a14:m>
                  <m:oMath xmlns:m="http://schemas.openxmlformats.org/officeDocument/2006/math">
                    <m:r>
                      <a:rPr lang="ru-RU" i="1">
                        <a:latin typeface="Cambria Math"/>
                      </a:rPr>
                      <m:t>9∗11000=</m:t>
                    </m:r>
                    <m:r>
                      <a:rPr lang="ru-RU" i="1" smtClean="0">
                        <a:latin typeface="Cambria Math"/>
                      </a:rPr>
                      <m:t>9</m:t>
                    </m:r>
                    <m:r>
                      <a:rPr lang="ru-RU" b="0" i="1" smtClean="0">
                        <a:latin typeface="Cambria Math"/>
                      </a:rPr>
                      <m:t>9000</m:t>
                    </m:r>
                    <m:r>
                      <m:rPr>
                        <m:nor/>
                      </m:rPr>
                      <a:rPr lang="ru-RU" b="0" i="1" smtClean="0"/>
                      <m:t> </m:t>
                    </m:r>
                  </m:oMath>
                </a14:m>
                <a:endParaRPr lang="ru-RU" b="0" i="1" dirty="0" smtClean="0"/>
              </a:p>
              <a:p>
                <a14:m>
                  <m:oMath xmlns:m="http://schemas.openxmlformats.org/officeDocument/2006/math">
                    <m:r>
                      <m:rPr>
                        <m:nor/>
                      </m:rPr>
                      <a:rPr lang="en-US" i="1"/>
                      <m:t>T</m:t>
                    </m:r>
                    <m:r>
                      <m:rPr>
                        <m:nor/>
                      </m:rPr>
                      <a:rPr lang="en-US" i="1"/>
                      <m:t>=</m:t>
                    </m:r>
                    <m:nary>
                      <m:naryPr>
                        <m:chr m:val="∏"/>
                        <m:limLoc m:val="subSup"/>
                        <m:ctrlPr>
                          <a:rPr lang="ru-RU" i="1">
                            <a:latin typeface="Cambria Math"/>
                          </a:rPr>
                        </m:ctrlPr>
                      </m:naryPr>
                      <m:sub>
                        <m:r>
                          <a:rPr lang="en-US" i="1">
                            <a:latin typeface="Cambria Math"/>
                          </a:rPr>
                          <m:t>𝑖</m:t>
                        </m:r>
                        <m:r>
                          <a:rPr lang="en-US" i="1">
                            <a:latin typeface="Cambria Math"/>
                          </a:rPr>
                          <m:t>=1</m:t>
                        </m:r>
                      </m:sub>
                      <m:sup>
                        <m:r>
                          <a:rPr lang="en-US" i="1">
                            <a:latin typeface="Cambria Math"/>
                          </a:rPr>
                          <m:t>𝑁𝑣</m:t>
                        </m:r>
                      </m:sup>
                      <m:e>
                        <m:sSub>
                          <m:sSubPr>
                            <m:ctrlPr>
                              <a:rPr lang="ru-RU" i="1">
                                <a:latin typeface="Cambria Math"/>
                              </a:rPr>
                            </m:ctrlPr>
                          </m:sSubPr>
                          <m:e>
                            <m:r>
                              <a:rPr lang="en-US" i="1">
                                <a:latin typeface="Cambria Math"/>
                              </a:rPr>
                              <m:t>𝑐</m:t>
                            </m:r>
                          </m:e>
                          <m:sub>
                            <m:r>
                              <a:rPr lang="en-US" i="1">
                                <a:latin typeface="Cambria Math"/>
                              </a:rPr>
                              <m:t>𝑖</m:t>
                            </m:r>
                          </m:sub>
                        </m:sSub>
                        <m:r>
                          <a:rPr lang="en-US" i="1">
                            <a:latin typeface="Cambria Math"/>
                          </a:rPr>
                          <m:t>𝑚𝑜𝑑</m:t>
                        </m:r>
                        <m:sSup>
                          <m:sSupPr>
                            <m:ctrlPr>
                              <a:rPr lang="ru-RU" i="1">
                                <a:latin typeface="Cambria Math"/>
                              </a:rPr>
                            </m:ctrlPr>
                          </m:sSupPr>
                          <m:e>
                            <m:r>
                              <a:rPr lang="en-US" i="1">
                                <a:latin typeface="Cambria Math"/>
                              </a:rPr>
                              <m:t> </m:t>
                            </m:r>
                            <m:r>
                              <a:rPr lang="en-US" i="1">
                                <a:latin typeface="Cambria Math"/>
                              </a:rPr>
                              <m:t>𝑛</m:t>
                            </m:r>
                          </m:e>
                          <m:sup>
                            <m:r>
                              <a:rPr lang="en-US" i="1">
                                <a:latin typeface="Cambria Math"/>
                              </a:rPr>
                              <m:t>2</m:t>
                            </m:r>
                          </m:sup>
                        </m:sSup>
                      </m:e>
                    </m:nary>
                    <m:r>
                      <a:rPr lang="en-US" i="1">
                        <a:latin typeface="Cambria Math"/>
                      </a:rPr>
                      <m:t>=(13039287935∗848742150∗7185465039∗80933260∗722036441∗ 350667930 ∗ 4980449314∗7412822644∗3033281324) </m:t>
                    </m:r>
                    <m:r>
                      <a:rPr lang="en-US" i="1">
                        <a:latin typeface="Cambria Math"/>
                      </a:rPr>
                      <m:t>𝑚𝑜𝑑</m:t>
                    </m:r>
                    <m:r>
                      <a:rPr lang="en-US" i="1">
                        <a:latin typeface="Cambria Math"/>
                      </a:rPr>
                      <m:t> 16095743161 = 2747997353.</m:t>
                    </m:r>
                  </m:oMath>
                </a14:m>
                <a:endParaRPr lang="ru-RU" dirty="0"/>
              </a:p>
              <a:p>
                <a14:m>
                  <m:oMath xmlns:m="http://schemas.openxmlformats.org/officeDocument/2006/math">
                    <m:r>
                      <a:rPr lang="ru-RU" i="1">
                        <a:latin typeface="Cambria Math"/>
                      </a:rPr>
                      <m:t>000</m:t>
                    </m:r>
                  </m:oMath>
                </a14:m>
                <a:r>
                  <a:rPr lang="ru-RU" dirty="0" smtClean="0"/>
                  <a:t>. </a:t>
                </a:r>
              </a:p>
              <a:p>
                <a:r>
                  <a:rPr lang="ru-RU" dirty="0" smtClean="0"/>
                  <a:t> </a:t>
                </a:r>
                <a:r>
                  <a:rPr lang="ru-RU" dirty="0"/>
                  <a:t>По условию </a:t>
                </a:r>
                <a14:m>
                  <m:oMath xmlns:m="http://schemas.openxmlformats.org/officeDocument/2006/math">
                    <m:r>
                      <a:rPr lang="en-US" i="1">
                        <a:latin typeface="Cambria Math"/>
                      </a:rPr>
                      <m:t>𝑛</m:t>
                    </m:r>
                    <m:r>
                      <a:rPr lang="ru-RU" i="1">
                        <a:latin typeface="Cambria Math"/>
                      </a:rPr>
                      <m:t> &gt;</m:t>
                    </m:r>
                  </m:oMath>
                </a14:m>
                <a:r>
                  <a:rPr lang="ru-RU" i="1" dirty="0"/>
                  <a:t> </a:t>
                </a:r>
                <a:r>
                  <a:rPr lang="en-US" i="1" dirty="0" err="1"/>
                  <a:t>T</a:t>
                </a:r>
                <a:r>
                  <a:rPr lang="en-US" i="1" baseline="-25000" dirty="0" err="1"/>
                  <a:t>max</a:t>
                </a:r>
                <a:r>
                  <a:rPr lang="en-US" i="1" baseline="-25000" dirty="0"/>
                  <a:t> </a:t>
                </a:r>
                <a14:m>
                  <m:oMath xmlns:m="http://schemas.openxmlformats.org/officeDocument/2006/math">
                    <m:r>
                      <a:rPr lang="ru-RU" i="1">
                        <a:latin typeface="Cambria Math"/>
                      </a:rPr>
                      <m:t>; </m:t>
                    </m:r>
                    <m:r>
                      <a:rPr lang="en-US" i="1">
                        <a:latin typeface="Cambria Math"/>
                      </a:rPr>
                      <m:t>𝑛</m:t>
                    </m:r>
                    <m:r>
                      <a:rPr lang="ru-RU" i="1">
                        <a:latin typeface="Cambria Math"/>
                      </a:rPr>
                      <m:t> &gt; 99000</m:t>
                    </m:r>
                  </m:oMath>
                </a14:m>
                <a:r>
                  <a:rPr lang="ru-RU" i="1" dirty="0"/>
                  <a:t>;</a:t>
                </a:r>
                <a:endParaRPr lang="ru-RU" dirty="0"/>
              </a:p>
              <a:p>
                <a:r>
                  <a:rPr lang="ru-RU" dirty="0" smtClean="0"/>
                  <a:t> Тогда числа </a:t>
                </a:r>
                <a:r>
                  <a:rPr lang="ru-RU" i="1" dirty="0" smtClean="0"/>
                  <a:t> </a:t>
                </a:r>
                <a14:m>
                  <m:oMath xmlns:m="http://schemas.openxmlformats.org/officeDocument/2006/math">
                    <m:r>
                      <a:rPr lang="en-US" i="1">
                        <a:latin typeface="Cambria Math"/>
                      </a:rPr>
                      <m:t>𝑝</m:t>
                    </m:r>
                    <m:r>
                      <a:rPr lang="ru-RU" i="1">
                        <a:latin typeface="Cambria Math"/>
                      </a:rPr>
                      <m:t> и </m:t>
                    </m:r>
                    <m:r>
                      <a:rPr lang="en-US" i="1">
                        <a:latin typeface="Cambria Math"/>
                      </a:rPr>
                      <m:t>𝑞</m:t>
                    </m:r>
                    <m:r>
                      <a:rPr lang="ru-RU" i="1">
                        <a:latin typeface="Cambria Math"/>
                      </a:rPr>
                      <m:t> &gt;</m:t>
                    </m:r>
                    <m:rad>
                      <m:radPr>
                        <m:degHide m:val="on"/>
                        <m:ctrlPr>
                          <a:rPr lang="ru-RU" i="1">
                            <a:latin typeface="Cambria Math"/>
                          </a:rPr>
                        </m:ctrlPr>
                      </m:radPr>
                      <m:deg/>
                      <m:e>
                        <m:r>
                          <a:rPr lang="ru-RU" i="1">
                            <a:latin typeface="Cambria Math"/>
                          </a:rPr>
                          <m:t>99000</m:t>
                        </m:r>
                      </m:e>
                    </m:rad>
                  </m:oMath>
                </a14:m>
                <a:r>
                  <a:rPr lang="en-US" i="1" dirty="0"/>
                  <a:t> </a:t>
                </a:r>
                <a:r>
                  <a:rPr lang="ru-RU" dirty="0"/>
                  <a:t> и имеют одинаковую длину.</a:t>
                </a: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1037" t="-2426" b="-1348"/>
                </a:stretch>
              </a:blipFill>
            </p:spPr>
            <p:txBody>
              <a:bodyPr/>
              <a:lstStyle/>
              <a:p>
                <a:r>
                  <a:rPr lang="ru-RU">
                    <a:noFill/>
                  </a:rPr>
                  <a:t> </a:t>
                </a:r>
              </a:p>
            </p:txBody>
          </p:sp>
        </mc:Fallback>
      </mc:AlternateContent>
    </p:spTree>
    <p:extLst>
      <p:ext uri="{BB962C8B-B14F-4D97-AF65-F5344CB8AC3E}">
        <p14:creationId xmlns:p14="http://schemas.microsoft.com/office/powerpoint/2010/main" val="25854135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Генерация ключей</a:t>
            </a:r>
            <a:endParaRPr lang="ru-RU" sz="40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467544" y="980728"/>
                <a:ext cx="8229600" cy="4525963"/>
              </a:xfrm>
            </p:spPr>
            <p:txBody>
              <a:bodyPr>
                <a:noAutofit/>
              </a:bodyPr>
              <a:lstStyle/>
              <a:p>
                <a:r>
                  <a:rPr lang="ru-RU" sz="2000" dirty="0" smtClean="0"/>
                  <a:t>Максимальное возможное число (сообщение), которые может быть зашифровано </a:t>
                </a:r>
                <a:r>
                  <a:rPr lang="en-US" sz="2000" i="1" dirty="0" err="1"/>
                  <a:t>m</a:t>
                </a:r>
                <a:r>
                  <a:rPr lang="en-US" sz="2000" i="1" baseline="-25000" dirty="0" err="1"/>
                  <a:t>max</a:t>
                </a:r>
                <a:r>
                  <a:rPr lang="ru-RU" sz="2000" i="1" dirty="0"/>
                  <a:t> = </a:t>
                </a:r>
                <a14:m>
                  <m:oMath xmlns:m="http://schemas.openxmlformats.org/officeDocument/2006/math">
                    <m:r>
                      <a:rPr lang="ru-RU" sz="2000" i="1">
                        <a:latin typeface="Cambria Math"/>
                      </a:rPr>
                      <m:t>1</m:t>
                    </m:r>
                    <m:sSup>
                      <m:sSupPr>
                        <m:ctrlPr>
                          <a:rPr lang="ru-RU" sz="2000" i="1">
                            <a:latin typeface="Cambria Math"/>
                          </a:rPr>
                        </m:ctrlPr>
                      </m:sSupPr>
                      <m:e>
                        <m:r>
                          <a:rPr lang="ru-RU" sz="2000" i="1">
                            <a:latin typeface="Cambria Math"/>
                          </a:rPr>
                          <m:t>0</m:t>
                        </m:r>
                      </m:e>
                      <m:sup>
                        <m:r>
                          <a:rPr lang="ru-RU" sz="2000" i="1">
                            <a:latin typeface="Cambria Math"/>
                          </a:rPr>
                          <m:t>3</m:t>
                        </m:r>
                      </m:sup>
                    </m:sSup>
                    <m:r>
                      <a:rPr lang="ru-RU" sz="2000" i="1">
                        <a:latin typeface="Cambria Math"/>
                      </a:rPr>
                      <m:t> +1</m:t>
                    </m:r>
                    <m:sSup>
                      <m:sSupPr>
                        <m:ctrlPr>
                          <a:rPr lang="ru-RU" sz="2000" i="1">
                            <a:latin typeface="Cambria Math"/>
                          </a:rPr>
                        </m:ctrlPr>
                      </m:sSupPr>
                      <m:e>
                        <m:r>
                          <a:rPr lang="ru-RU" sz="2000" i="1">
                            <a:latin typeface="Cambria Math"/>
                          </a:rPr>
                          <m:t>0</m:t>
                        </m:r>
                      </m:e>
                      <m:sup>
                        <m:r>
                          <a:rPr lang="ru-RU" sz="2000" i="1">
                            <a:latin typeface="Cambria Math"/>
                          </a:rPr>
                          <m:t>4</m:t>
                        </m:r>
                      </m:sup>
                    </m:sSup>
                    <m:r>
                      <a:rPr lang="ru-RU" sz="2000" i="1">
                        <a:latin typeface="Cambria Math"/>
                      </a:rPr>
                      <m:t>= 11000</m:t>
                    </m:r>
                  </m:oMath>
                </a14:m>
                <a:r>
                  <a:rPr lang="ru-RU" sz="2000" dirty="0"/>
                  <a:t>. Следовательно, максимально возможная сумма всех голосов: </a:t>
                </a:r>
                <a:r>
                  <a:rPr lang="en-US" sz="2000" i="1" dirty="0" err="1"/>
                  <a:t>T</a:t>
                </a:r>
                <a:r>
                  <a:rPr lang="en-US" sz="2000" i="1" baseline="-25000" dirty="0" err="1"/>
                  <a:t>max</a:t>
                </a:r>
                <a:r>
                  <a:rPr lang="en-US" sz="2000" i="1" baseline="-25000" dirty="0"/>
                  <a:t> </a:t>
                </a:r>
                <a:r>
                  <a:rPr lang="ru-RU" sz="2000" i="1" dirty="0"/>
                  <a:t>= </a:t>
                </a:r>
                <a:r>
                  <a:rPr lang="en-US" sz="2000" i="1" dirty="0" err="1"/>
                  <a:t>Nv</a:t>
                </a:r>
                <a:r>
                  <a:rPr lang="ru-RU" sz="2000" i="1" dirty="0"/>
                  <a:t>* </a:t>
                </a:r>
                <a:r>
                  <a:rPr lang="en-US" sz="2000" i="1" dirty="0" err="1"/>
                  <a:t>m</a:t>
                </a:r>
                <a:r>
                  <a:rPr lang="en-US" sz="2000" i="1" baseline="-25000" dirty="0" err="1"/>
                  <a:t>max</a:t>
                </a:r>
                <a:r>
                  <a:rPr lang="en-US" sz="2000" i="1" baseline="-25000" dirty="0"/>
                  <a:t> </a:t>
                </a:r>
                <a:r>
                  <a:rPr lang="ru-RU" sz="2000" dirty="0"/>
                  <a:t>= </a:t>
                </a:r>
                <a14:m>
                  <m:oMath xmlns:m="http://schemas.openxmlformats.org/officeDocument/2006/math">
                    <m:r>
                      <a:rPr lang="ru-RU" sz="2000" i="1">
                        <a:latin typeface="Cambria Math"/>
                      </a:rPr>
                      <m:t>9∗11000=</m:t>
                    </m:r>
                    <m:r>
                      <a:rPr lang="ru-RU" sz="2000" i="1" smtClean="0">
                        <a:latin typeface="Cambria Math"/>
                      </a:rPr>
                      <m:t>9</m:t>
                    </m:r>
                    <m:r>
                      <a:rPr lang="ru-RU" sz="2000" b="0" i="1" smtClean="0">
                        <a:latin typeface="Cambria Math"/>
                      </a:rPr>
                      <m:t>9000</m:t>
                    </m:r>
                    <m:r>
                      <m:rPr>
                        <m:nor/>
                      </m:rPr>
                      <a:rPr lang="ru-RU" sz="2000" b="0" i="1" smtClean="0"/>
                      <m:t> </m:t>
                    </m:r>
                  </m:oMath>
                </a14:m>
                <a:endParaRPr lang="ru-RU" sz="2000" dirty="0" smtClean="0"/>
              </a:p>
              <a:p>
                <a:r>
                  <a:rPr lang="ru-RU" sz="2000" dirty="0" smtClean="0"/>
                  <a:t>Для </a:t>
                </a:r>
                <a:r>
                  <a:rPr lang="ru-RU" sz="2000" dirty="0"/>
                  <a:t>генерирования ключа выберем случайным образом два простых больших числа </a:t>
                </a:r>
                <a14:m>
                  <m:oMath xmlns:m="http://schemas.openxmlformats.org/officeDocument/2006/math">
                    <m:r>
                      <a:rPr lang="en-US" sz="2000" i="1">
                        <a:latin typeface="Cambria Math"/>
                      </a:rPr>
                      <m:t>𝑝</m:t>
                    </m:r>
                    <m:r>
                      <a:rPr lang="ru-RU" sz="2000" i="1">
                        <a:latin typeface="Cambria Math"/>
                      </a:rPr>
                      <m:t>=293</m:t>
                    </m:r>
                  </m:oMath>
                </a14:m>
                <a:r>
                  <a:rPr lang="ru-RU" sz="2000" dirty="0"/>
                  <a:t> и  </a:t>
                </a:r>
                <a14:m>
                  <m:oMath xmlns:m="http://schemas.openxmlformats.org/officeDocument/2006/math">
                    <m:r>
                      <a:rPr lang="en-US" sz="2000" i="1">
                        <a:latin typeface="Cambria Math"/>
                      </a:rPr>
                      <m:t>𝑞</m:t>
                    </m:r>
                    <m:r>
                      <a:rPr lang="ru-RU" sz="2000" i="1">
                        <a:latin typeface="Cambria Math"/>
                      </a:rPr>
                      <m:t>=433</m:t>
                    </m:r>
                  </m:oMath>
                </a14:m>
                <a:r>
                  <a:rPr lang="ru-RU" sz="2000" dirty="0"/>
                  <a:t>, таких что </a:t>
                </a:r>
              </a:p>
              <a:p>
                <a:pPr marL="0" indent="0">
                  <a:buNone/>
                </a:pPr>
                <a14:m>
                  <m:oMathPara xmlns:m="http://schemas.openxmlformats.org/officeDocument/2006/math">
                    <m:oMathParaPr>
                      <m:jc m:val="centerGroup"/>
                    </m:oMathParaPr>
                    <m:oMath xmlns:m="http://schemas.openxmlformats.org/officeDocument/2006/math">
                      <m:r>
                        <a:rPr lang="en-US" sz="2000" i="1">
                          <a:latin typeface="Cambria Math"/>
                        </a:rPr>
                        <m:t>𝑔𝑐𝑑</m:t>
                      </m:r>
                      <m:r>
                        <a:rPr lang="ru-RU" sz="2000" i="1">
                          <a:latin typeface="Cambria Math"/>
                        </a:rPr>
                        <m:t>(</m:t>
                      </m:r>
                      <m:r>
                        <a:rPr lang="en-US" sz="2000" i="1">
                          <a:latin typeface="Cambria Math"/>
                        </a:rPr>
                        <m:t>𝑝𝑞</m:t>
                      </m:r>
                      <m:r>
                        <a:rPr lang="ru-RU" sz="2000" i="1">
                          <a:latin typeface="Cambria Math"/>
                        </a:rPr>
                        <m:t>,(</m:t>
                      </m:r>
                      <m:r>
                        <a:rPr lang="en-US" sz="2000" i="1">
                          <a:latin typeface="Cambria Math"/>
                        </a:rPr>
                        <m:t>𝑝</m:t>
                      </m:r>
                      <m:r>
                        <a:rPr lang="ru-RU" sz="2000" i="1">
                          <a:latin typeface="Cambria Math"/>
                        </a:rPr>
                        <m:t>−1)(</m:t>
                      </m:r>
                      <m:r>
                        <a:rPr lang="en-US" sz="2000" i="1">
                          <a:latin typeface="Cambria Math"/>
                        </a:rPr>
                        <m:t>𝑞</m:t>
                      </m:r>
                      <m:r>
                        <a:rPr lang="ru-RU" sz="2000" i="1">
                          <a:latin typeface="Cambria Math"/>
                        </a:rPr>
                        <m:t>−1))=1 </m:t>
                      </m:r>
                    </m:oMath>
                  </m:oMathPara>
                </a14:m>
                <a:endParaRPr lang="ru-RU" sz="2000" dirty="0"/>
              </a:p>
              <a:p>
                <a:r>
                  <a:rPr lang="ru-RU" sz="2000" dirty="0"/>
                  <a:t>Вычисляем </a:t>
                </a:r>
                <a14:m>
                  <m:oMath xmlns:m="http://schemas.openxmlformats.org/officeDocument/2006/math">
                    <m:r>
                      <a:rPr lang="en-US" sz="2000" i="1">
                        <a:latin typeface="Cambria Math"/>
                      </a:rPr>
                      <m:t>𝑛</m:t>
                    </m:r>
                    <m:r>
                      <a:rPr lang="ru-RU" sz="2000" i="1">
                        <a:latin typeface="Cambria Math"/>
                      </a:rPr>
                      <m:t>=293×433=126869</m:t>
                    </m:r>
                  </m:oMath>
                </a14:m>
                <a:r>
                  <a:rPr lang="ru-RU" sz="2000" dirty="0" smtClean="0"/>
                  <a:t>, проверяем </a:t>
                </a:r>
                <a:r>
                  <a:rPr lang="en-US" sz="2000" dirty="0" smtClean="0"/>
                  <a:t>n&gt; </a:t>
                </a:r>
                <a:r>
                  <a:rPr lang="en-US" sz="2000" dirty="0" err="1" smtClean="0"/>
                  <a:t>Tmax</a:t>
                </a:r>
                <a:r>
                  <a:rPr lang="en-US" sz="2000" dirty="0" smtClean="0"/>
                  <a:t>,</a:t>
                </a:r>
                <a:endParaRPr lang="ru-RU" sz="2000" dirty="0" smtClean="0"/>
              </a:p>
              <a:p>
                <a:r>
                  <a:rPr lang="ru-RU" sz="2000" dirty="0" smtClean="0"/>
                  <a:t>Находим </a:t>
                </a:r>
                <a14:m>
                  <m:oMath xmlns:m="http://schemas.openxmlformats.org/officeDocument/2006/math">
                    <m:sSup>
                      <m:sSupPr>
                        <m:ctrlPr>
                          <a:rPr lang="ru-RU" sz="2000" i="1">
                            <a:latin typeface="Cambria Math"/>
                          </a:rPr>
                        </m:ctrlPr>
                      </m:sSupPr>
                      <m:e>
                        <m:r>
                          <a:rPr lang="en-US" sz="2000" i="1">
                            <a:latin typeface="Cambria Math"/>
                          </a:rPr>
                          <m:t>𝑛</m:t>
                        </m:r>
                      </m:e>
                      <m:sup>
                        <m:r>
                          <a:rPr lang="ru-RU" sz="2000" i="1" baseline="30000">
                            <a:latin typeface="Cambria Math"/>
                          </a:rPr>
                          <m:t>2</m:t>
                        </m:r>
                      </m:sup>
                    </m:sSup>
                    <m:r>
                      <a:rPr lang="ru-RU" sz="2000" i="1">
                        <a:latin typeface="Cambria Math"/>
                      </a:rPr>
                      <m:t>=16095743161</m:t>
                    </m:r>
                  </m:oMath>
                </a14:m>
                <a:r>
                  <a:rPr lang="ru-RU" sz="2000" dirty="0"/>
                  <a:t>  и </a:t>
                </a:r>
              </a:p>
              <a:p>
                <a:r>
                  <a:rPr lang="ru-RU" sz="2000" dirty="0"/>
                  <a:t> </a:t>
                </a:r>
                <a14:m>
                  <m:oMath xmlns:m="http://schemas.openxmlformats.org/officeDocument/2006/math">
                    <m:r>
                      <a:rPr lang="ru-RU" sz="2000" i="1">
                        <a:latin typeface="Cambria Math"/>
                      </a:rPr>
                      <m:t>𝜆</m:t>
                    </m:r>
                    <m:r>
                      <a:rPr lang="ru-RU" sz="2000" i="1">
                        <a:latin typeface="Cambria Math"/>
                      </a:rPr>
                      <m:t>=</m:t>
                    </m:r>
                    <m:r>
                      <a:rPr lang="en-US" sz="2000" i="1">
                        <a:latin typeface="Cambria Math"/>
                      </a:rPr>
                      <m:t>𝑙𝑐𝑚</m:t>
                    </m:r>
                    <m:r>
                      <a:rPr lang="ru-RU" sz="2000" i="1">
                        <a:latin typeface="Cambria Math"/>
                      </a:rPr>
                      <m:t>(</m:t>
                    </m:r>
                    <m:r>
                      <a:rPr lang="en-US" sz="2000" i="1">
                        <a:latin typeface="Cambria Math"/>
                      </a:rPr>
                      <m:t>𝑝</m:t>
                    </m:r>
                    <m:r>
                      <a:rPr lang="ru-RU" sz="2000" i="1">
                        <a:latin typeface="Cambria Math"/>
                      </a:rPr>
                      <m:t>−1,</m:t>
                    </m:r>
                    <m:r>
                      <a:rPr lang="en-US" sz="2000" i="1">
                        <a:latin typeface="Cambria Math"/>
                      </a:rPr>
                      <m:t>𝑞</m:t>
                    </m:r>
                    <m:r>
                      <a:rPr lang="ru-RU" sz="2000" i="1">
                        <a:latin typeface="Cambria Math"/>
                      </a:rPr>
                      <m:t>−1)= </m:t>
                    </m:r>
                    <m:r>
                      <a:rPr lang="en-US" sz="2000" i="1">
                        <a:latin typeface="Cambria Math"/>
                      </a:rPr>
                      <m:t>𝑙𝑐𝑚</m:t>
                    </m:r>
                    <m:r>
                      <a:rPr lang="ru-RU" sz="2000" i="1">
                        <a:latin typeface="Cambria Math"/>
                      </a:rPr>
                      <m:t>(292,432)= 73×432=31536</m:t>
                    </m:r>
                  </m:oMath>
                </a14:m>
                <a:r>
                  <a:rPr lang="ru-RU" sz="2000" dirty="0"/>
                  <a:t>. </a:t>
                </a:r>
              </a:p>
              <a:p>
                <a:r>
                  <a:rPr lang="ru-RU" sz="2000" dirty="0"/>
                  <a:t>Случайно генерируем число </a:t>
                </a:r>
                <a:r>
                  <a:rPr lang="en-US" sz="2000" dirty="0"/>
                  <a:t>g </a:t>
                </a:r>
                <a14:m>
                  <m:oMath xmlns:m="http://schemas.openxmlformats.org/officeDocument/2006/math">
                    <m:r>
                      <a:rPr lang="ru-RU" sz="2000" i="1">
                        <a:latin typeface="Cambria Math"/>
                      </a:rPr>
                      <m:t>∈</m:t>
                    </m:r>
                  </m:oMath>
                </a14:m>
                <a:r>
                  <a:rPr lang="ru-RU" sz="2000" dirty="0"/>
                  <a:t> </a:t>
                </a:r>
                <a14:m>
                  <m:oMath xmlns:m="http://schemas.openxmlformats.org/officeDocument/2006/math">
                    <m:sSubSup>
                      <m:sSubSupPr>
                        <m:ctrlPr>
                          <a:rPr lang="ru-RU" sz="2000" i="1">
                            <a:latin typeface="Cambria Math"/>
                          </a:rPr>
                        </m:ctrlPr>
                      </m:sSubSupPr>
                      <m:e>
                        <m:r>
                          <a:rPr lang="en-US" sz="2000" i="1">
                            <a:latin typeface="Cambria Math"/>
                          </a:rPr>
                          <m:t>𝑍</m:t>
                        </m:r>
                      </m:e>
                      <m:sub>
                        <m:sSup>
                          <m:sSupPr>
                            <m:ctrlPr>
                              <a:rPr lang="ru-RU" sz="2000" i="1">
                                <a:latin typeface="Cambria Math"/>
                              </a:rPr>
                            </m:ctrlPr>
                          </m:sSupPr>
                          <m:e>
                            <m:r>
                              <a:rPr lang="ru-RU" sz="2000" i="1">
                                <a:latin typeface="Cambria Math"/>
                              </a:rPr>
                              <m:t>𝑛</m:t>
                            </m:r>
                          </m:e>
                          <m:sup>
                            <m:r>
                              <a:rPr lang="ru-RU" sz="2000" i="1">
                                <a:latin typeface="Cambria Math"/>
                              </a:rPr>
                              <m:t>2</m:t>
                            </m:r>
                          </m:sup>
                        </m:sSup>
                      </m:sub>
                      <m:sup>
                        <m:r>
                          <a:rPr lang="ru-RU" sz="2000" i="1">
                            <a:latin typeface="Cambria Math"/>
                          </a:rPr>
                          <m:t>∗</m:t>
                        </m:r>
                      </m:sup>
                    </m:sSubSup>
                  </m:oMath>
                </a14:m>
                <a:r>
                  <a:rPr lang="ru-RU" sz="2000" dirty="0"/>
                  <a:t>,  и проверяем </a:t>
                </a:r>
                <a14:m>
                  <m:oMath xmlns:m="http://schemas.openxmlformats.org/officeDocument/2006/math">
                    <m:r>
                      <a:rPr lang="en-US" sz="2000" i="1">
                        <a:latin typeface="Cambria Math"/>
                      </a:rPr>
                      <m:t>𝑔𝑐𝑑</m:t>
                    </m:r>
                    <m:r>
                      <a:rPr lang="ru-RU" sz="2000" i="1">
                        <a:latin typeface="Cambria Math"/>
                      </a:rPr>
                      <m:t> ( </m:t>
                    </m:r>
                    <m:f>
                      <m:fPr>
                        <m:ctrlPr>
                          <a:rPr lang="ru-RU" sz="2000" i="1">
                            <a:latin typeface="Cambria Math"/>
                          </a:rPr>
                        </m:ctrlPr>
                      </m:fPr>
                      <m:num>
                        <m:sSup>
                          <m:sSupPr>
                            <m:ctrlPr>
                              <a:rPr lang="ru-RU" sz="2000" i="1">
                                <a:latin typeface="Cambria Math"/>
                              </a:rPr>
                            </m:ctrlPr>
                          </m:sSupPr>
                          <m:e>
                            <m:r>
                              <a:rPr lang="ru-RU" sz="2000" i="1">
                                <a:latin typeface="Cambria Math"/>
                              </a:rPr>
                              <m:t>𝑔</m:t>
                            </m:r>
                          </m:e>
                          <m:sup>
                            <m:r>
                              <a:rPr lang="ru-RU" sz="2000" i="1">
                                <a:latin typeface="Cambria Math"/>
                              </a:rPr>
                              <m:t>𝜆</m:t>
                            </m:r>
                          </m:sup>
                        </m:sSup>
                        <m:r>
                          <a:rPr lang="ru-RU" sz="2000" i="1">
                            <a:latin typeface="Cambria Math"/>
                          </a:rPr>
                          <m:t>𝑚𝑜𝑑</m:t>
                        </m:r>
                        <m:r>
                          <a:rPr lang="ru-RU" sz="2000" i="1">
                            <a:latin typeface="Cambria Math"/>
                          </a:rPr>
                          <m:t>(</m:t>
                        </m:r>
                        <m:sSup>
                          <m:sSupPr>
                            <m:ctrlPr>
                              <a:rPr lang="ru-RU" sz="2000" i="1">
                                <a:latin typeface="Cambria Math"/>
                              </a:rPr>
                            </m:ctrlPr>
                          </m:sSupPr>
                          <m:e>
                            <m:r>
                              <a:rPr lang="ru-RU" sz="2000" i="1">
                                <a:latin typeface="Cambria Math"/>
                              </a:rPr>
                              <m:t>𝑛</m:t>
                            </m:r>
                          </m:e>
                          <m:sup>
                            <m:r>
                              <a:rPr lang="ru-RU" sz="2000" i="1">
                                <a:latin typeface="Cambria Math"/>
                              </a:rPr>
                              <m:t>2</m:t>
                            </m:r>
                          </m:sup>
                        </m:sSup>
                        <m:r>
                          <a:rPr lang="ru-RU" sz="2000" i="1">
                            <a:latin typeface="Cambria Math"/>
                          </a:rPr>
                          <m:t>−1)</m:t>
                        </m:r>
                      </m:num>
                      <m:den>
                        <m:r>
                          <a:rPr lang="ru-RU" sz="2000" i="1">
                            <a:latin typeface="Cambria Math"/>
                          </a:rPr>
                          <m:t>𝑛</m:t>
                        </m:r>
                      </m:den>
                    </m:f>
                    <m:r>
                      <a:rPr lang="ru-RU" sz="2000" i="1">
                        <a:latin typeface="Cambria Math"/>
                      </a:rPr>
                      <m:t>, </m:t>
                    </m:r>
                    <m:r>
                      <a:rPr lang="ru-RU" sz="2000" i="1">
                        <a:latin typeface="Cambria Math"/>
                      </a:rPr>
                      <m:t>𝑛</m:t>
                    </m:r>
                    <m:r>
                      <a:rPr lang="ru-RU" sz="2000" i="1">
                        <a:latin typeface="Cambria Math"/>
                      </a:rPr>
                      <m:t>)=1</m:t>
                    </m:r>
                  </m:oMath>
                </a14:m>
                <a:r>
                  <a:rPr lang="ru-RU" sz="2000" dirty="0"/>
                  <a:t>;</a:t>
                </a:r>
                <a:r>
                  <a:rPr lang="ru-RU" sz="2000" i="1" dirty="0"/>
                  <a:t>  </a:t>
                </a:r>
                <a14:m>
                  <m:oMath xmlns:m="http://schemas.openxmlformats.org/officeDocument/2006/math">
                    <m:r>
                      <a:rPr lang="en-US" sz="2000" i="1">
                        <a:latin typeface="Cambria Math"/>
                      </a:rPr>
                      <m:t>𝑔</m:t>
                    </m:r>
                    <m:r>
                      <a:rPr lang="ru-RU" sz="2000" i="1">
                        <a:latin typeface="Cambria Math"/>
                      </a:rPr>
                      <m:t>=6497955158</m:t>
                    </m:r>
                  </m:oMath>
                </a14:m>
                <a:endParaRPr lang="ru-RU" sz="2000" dirty="0"/>
              </a:p>
              <a:p>
                <a:r>
                  <a:rPr lang="ru-RU" sz="2000" i="1" dirty="0"/>
                  <a:t>μ</a:t>
                </a:r>
                <a:r>
                  <a:rPr lang="en-US" sz="2000" i="1" dirty="0"/>
                  <a:t>=( L(</a:t>
                </a:r>
                <a14:m>
                  <m:oMath xmlns:m="http://schemas.openxmlformats.org/officeDocument/2006/math">
                    <m:sSup>
                      <m:sSupPr>
                        <m:ctrlPr>
                          <a:rPr lang="ru-RU" sz="2000" i="1">
                            <a:latin typeface="Cambria Math"/>
                          </a:rPr>
                        </m:ctrlPr>
                      </m:sSupPr>
                      <m:e>
                        <m:r>
                          <a:rPr lang="ru-RU" sz="2000" i="1">
                            <a:latin typeface="Cambria Math"/>
                          </a:rPr>
                          <m:t>𝑔</m:t>
                        </m:r>
                      </m:e>
                      <m:sup>
                        <m:r>
                          <a:rPr lang="ru-RU" sz="2000" i="1">
                            <a:latin typeface="Cambria Math"/>
                          </a:rPr>
                          <m:t>𝜆</m:t>
                        </m:r>
                      </m:sup>
                    </m:sSup>
                    <m:r>
                      <a:rPr lang="ru-RU" sz="2000" i="1">
                        <a:latin typeface="Cambria Math"/>
                      </a:rPr>
                      <m:t>𝑚𝑜𝑑</m:t>
                    </m:r>
                    <m:r>
                      <a:rPr lang="ru-RU" sz="2000" i="1">
                        <a:latin typeface="Cambria Math"/>
                      </a:rPr>
                      <m:t> </m:t>
                    </m:r>
                    <m:sSup>
                      <m:sSupPr>
                        <m:ctrlPr>
                          <a:rPr lang="ru-RU" sz="2000" i="1">
                            <a:latin typeface="Cambria Math"/>
                          </a:rPr>
                        </m:ctrlPr>
                      </m:sSupPr>
                      <m:e>
                        <m:r>
                          <a:rPr lang="ru-RU" sz="2000" i="1">
                            <a:latin typeface="Cambria Math"/>
                          </a:rPr>
                          <m:t>𝑛</m:t>
                        </m:r>
                      </m:e>
                      <m:sup>
                        <m:r>
                          <a:rPr lang="en-US" sz="2000" i="1">
                            <a:latin typeface="Cambria Math"/>
                          </a:rPr>
                          <m:t>2</m:t>
                        </m:r>
                      </m:sup>
                    </m:sSup>
                  </m:oMath>
                </a14:m>
                <a:r>
                  <a:rPr lang="en-US" sz="2000" i="1" dirty="0"/>
                  <a:t>))</a:t>
                </a:r>
                <a:r>
                  <a:rPr lang="en-US" sz="2000" i="1" baseline="30000" dirty="0"/>
                  <a:t>-1</a:t>
                </a:r>
                <a14:m>
                  <m:oMath xmlns:m="http://schemas.openxmlformats.org/officeDocument/2006/math">
                    <m:r>
                      <a:rPr lang="en-US" sz="2000" i="1">
                        <a:latin typeface="Cambria Math"/>
                      </a:rPr>
                      <m:t> </m:t>
                    </m:r>
                    <m:r>
                      <a:rPr lang="ru-RU" sz="2000" i="1">
                        <a:latin typeface="Cambria Math"/>
                      </a:rPr>
                      <m:t>𝑚𝑜𝑑</m:t>
                    </m:r>
                    <m:r>
                      <a:rPr lang="ru-RU" sz="2000" i="1">
                        <a:latin typeface="Cambria Math"/>
                      </a:rPr>
                      <m:t> </m:t>
                    </m:r>
                    <m:r>
                      <a:rPr lang="ru-RU" sz="2000" i="1">
                        <a:latin typeface="Cambria Math"/>
                      </a:rPr>
                      <m:t>𝑛</m:t>
                    </m:r>
                  </m:oMath>
                </a14:m>
                <a:r>
                  <a:rPr lang="en-US" sz="2000" i="1" dirty="0"/>
                  <a:t>= </a:t>
                </a:r>
                <a:r>
                  <a:rPr lang="en-US" sz="2000" dirty="0"/>
                  <a:t>(6497955158</a:t>
                </a:r>
                <a:r>
                  <a:rPr lang="en-US" sz="2000" baseline="30000" dirty="0"/>
                  <a:t>31536 </a:t>
                </a:r>
                <a:r>
                  <a:rPr lang="en-US" sz="2000" dirty="0"/>
                  <a:t> mod 16095743161- 1/</a:t>
                </a:r>
                <a:r>
                  <a:rPr lang="en-US" sz="2000" baseline="-25000" dirty="0"/>
                  <a:t>126869</a:t>
                </a:r>
                <a:r>
                  <a:rPr lang="en-US" sz="2000" dirty="0"/>
                  <a:t>)</a:t>
                </a:r>
                <a:r>
                  <a:rPr lang="en-US" sz="2000" baseline="30000" dirty="0"/>
                  <a:t>-1</a:t>
                </a:r>
                <a:r>
                  <a:rPr lang="en-US" sz="2000" dirty="0"/>
                  <a:t> mod 126869= </a:t>
                </a:r>
                <a:r>
                  <a:rPr lang="en-US" sz="2000" dirty="0" smtClean="0"/>
                  <a:t>53022</a:t>
                </a:r>
                <a:endParaRPr lang="ru-RU" sz="2000" dirty="0" smtClean="0"/>
              </a:p>
              <a:p>
                <a:pPr marL="0" indent="0">
                  <a:buNone/>
                </a:pPr>
                <a:r>
                  <a:rPr lang="ru-RU" sz="2000" dirty="0" smtClean="0"/>
                  <a:t>Таким </a:t>
                </a:r>
                <a:r>
                  <a:rPr lang="ru-RU" sz="2000" dirty="0"/>
                  <a:t>образом, имеем закрытый ключ </a:t>
                </a:r>
                <a14:m>
                  <m:oMath xmlns:m="http://schemas.openxmlformats.org/officeDocument/2006/math">
                    <m:r>
                      <a:rPr lang="ru-RU" sz="2000" i="1">
                        <a:latin typeface="Cambria Math"/>
                      </a:rPr>
                      <m:t>(</m:t>
                    </m:r>
                    <m:r>
                      <a:rPr lang="ru-RU" sz="2000" i="1">
                        <a:latin typeface="Cambria Math"/>
                      </a:rPr>
                      <m:t>𝜇</m:t>
                    </m:r>
                    <m:r>
                      <a:rPr lang="ru-RU" sz="2000" b="0" i="1" smtClean="0">
                        <a:latin typeface="Cambria Math"/>
                      </a:rPr>
                      <m:t>=53022</m:t>
                    </m:r>
                    <m:r>
                      <a:rPr lang="ru-RU" sz="2000" i="1">
                        <a:latin typeface="Cambria Math"/>
                      </a:rPr>
                      <m:t>,</m:t>
                    </m:r>
                    <m:r>
                      <a:rPr lang="ru-RU" sz="2000" i="1">
                        <a:latin typeface="Cambria Math"/>
                      </a:rPr>
                      <m:t>𝜆</m:t>
                    </m:r>
                    <m:r>
                      <a:rPr lang="ru-RU" sz="2000" b="0" i="1" smtClean="0">
                        <a:latin typeface="Cambria Math"/>
                      </a:rPr>
                      <m:t>=31536</m:t>
                    </m:r>
                    <m:r>
                      <a:rPr lang="ru-RU" sz="2000" i="1">
                        <a:latin typeface="Cambria Math"/>
                      </a:rPr>
                      <m:t>)</m:t>
                    </m:r>
                  </m:oMath>
                </a14:m>
                <a:r>
                  <a:rPr lang="ru-RU" sz="2000" dirty="0"/>
                  <a:t>.</a:t>
                </a:r>
              </a:p>
              <a:p>
                <a:endParaRPr lang="ru-RU" sz="20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67544" y="980728"/>
                <a:ext cx="8229600" cy="4525963"/>
              </a:xfrm>
              <a:blipFill rotWithShape="1">
                <a:blip r:embed="rId2"/>
                <a:stretch>
                  <a:fillRect l="-815" t="-674" b="-20081"/>
                </a:stretch>
              </a:blipFill>
            </p:spPr>
            <p:txBody>
              <a:bodyPr/>
              <a:lstStyle/>
              <a:p>
                <a:r>
                  <a:rPr lang="ru-RU">
                    <a:noFill/>
                  </a:rPr>
                  <a:t> </a:t>
                </a:r>
              </a:p>
            </p:txBody>
          </p:sp>
        </mc:Fallback>
      </mc:AlternateContent>
    </p:spTree>
    <p:extLst>
      <p:ext uri="{BB962C8B-B14F-4D97-AF65-F5344CB8AC3E}">
        <p14:creationId xmlns:p14="http://schemas.microsoft.com/office/powerpoint/2010/main" val="4224016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251520" y="1600200"/>
                <a:ext cx="8712968" cy="4525963"/>
              </a:xfrm>
            </p:spPr>
            <p:txBody>
              <a:bodyPr>
                <a:normAutofit fontScale="85000" lnSpcReduction="10000"/>
              </a:bodyPr>
              <a:lstStyle/>
              <a:p>
                <a:r>
                  <a:rPr lang="ru-RU" dirty="0"/>
                  <a:t>Шифруем сообщения, содержащие голоса избирателей:  </a:t>
                </a:r>
                <a:r>
                  <a:rPr lang="en-US" i="1" dirty="0"/>
                  <a:t>E</a:t>
                </a:r>
                <a:r>
                  <a:rPr lang="ru-RU" i="1" dirty="0"/>
                  <a:t>(</a:t>
                </a:r>
                <a:r>
                  <a:rPr lang="en-US" i="1" dirty="0"/>
                  <a:t>m</a:t>
                </a:r>
                <a:r>
                  <a:rPr lang="en-US" i="1" baseline="-25000" dirty="0"/>
                  <a:t>i</a:t>
                </a:r>
                <a:r>
                  <a:rPr lang="ru-RU" i="1" dirty="0"/>
                  <a:t>)= </a:t>
                </a:r>
                <a:r>
                  <a:rPr lang="en-US" i="1" dirty="0"/>
                  <a:t>c</a:t>
                </a:r>
                <a:r>
                  <a:rPr lang="en-US" i="1" baseline="-25000" dirty="0"/>
                  <a:t>i </a:t>
                </a:r>
                <a:r>
                  <a:rPr lang="ru-RU" i="1" dirty="0"/>
                  <a:t>=</a:t>
                </a:r>
                <a14:m>
                  <m:oMath xmlns:m="http://schemas.openxmlformats.org/officeDocument/2006/math">
                    <m:sSup>
                      <m:sSupPr>
                        <m:ctrlPr>
                          <a:rPr lang="ru-RU" i="1">
                            <a:latin typeface="Cambria Math"/>
                          </a:rPr>
                        </m:ctrlPr>
                      </m:sSupPr>
                      <m:e>
                        <m:r>
                          <a:rPr lang="ru-RU" i="1">
                            <a:latin typeface="Cambria Math"/>
                          </a:rPr>
                          <m:t>𝑔</m:t>
                        </m:r>
                      </m:e>
                      <m:sup>
                        <m:r>
                          <a:rPr lang="ru-RU" i="1">
                            <a:latin typeface="Cambria Math"/>
                          </a:rPr>
                          <m:t>𝑚𝑖</m:t>
                        </m:r>
                      </m:sup>
                    </m:sSup>
                    <m:r>
                      <a:rPr lang="ru-RU" i="1">
                        <a:latin typeface="Cambria Math"/>
                      </a:rPr>
                      <m:t>×</m:t>
                    </m:r>
                    <m:sSubSup>
                      <m:sSubSupPr>
                        <m:ctrlPr>
                          <a:rPr lang="ru-RU" i="1">
                            <a:latin typeface="Cambria Math"/>
                          </a:rPr>
                        </m:ctrlPr>
                      </m:sSubSupPr>
                      <m:e>
                        <m:r>
                          <a:rPr lang="ru-RU" i="1">
                            <a:latin typeface="Cambria Math"/>
                          </a:rPr>
                          <m:t>𝑟</m:t>
                        </m:r>
                      </m:e>
                      <m:sub>
                        <m:r>
                          <a:rPr lang="ru-RU" i="1">
                            <a:latin typeface="Cambria Math"/>
                          </a:rPr>
                          <m:t>𝑖</m:t>
                        </m:r>
                      </m:sub>
                      <m:sup>
                        <m:r>
                          <a:rPr lang="ru-RU" i="1">
                            <a:latin typeface="Cambria Math"/>
                          </a:rPr>
                          <m:t>𝑛</m:t>
                        </m:r>
                      </m:sup>
                    </m:sSubSup>
                    <m:r>
                      <a:rPr lang="ru-RU" i="1">
                        <a:latin typeface="Cambria Math"/>
                      </a:rPr>
                      <m:t>𝑚𝑜𝑑</m:t>
                    </m:r>
                    <m:r>
                      <a:rPr lang="ru-RU" i="1">
                        <a:latin typeface="Cambria Math"/>
                      </a:rPr>
                      <m:t> </m:t>
                    </m:r>
                    <m:sSup>
                      <m:sSupPr>
                        <m:ctrlPr>
                          <a:rPr lang="ru-RU" i="1">
                            <a:latin typeface="Cambria Math"/>
                          </a:rPr>
                        </m:ctrlPr>
                      </m:sSupPr>
                      <m:e>
                        <m:r>
                          <a:rPr lang="ru-RU" i="1">
                            <a:latin typeface="Cambria Math"/>
                          </a:rPr>
                          <m:t>𝑛</m:t>
                        </m:r>
                      </m:e>
                      <m:sup>
                        <m:r>
                          <a:rPr lang="ru-RU" i="1">
                            <a:latin typeface="Cambria Math"/>
                          </a:rPr>
                          <m:t>2</m:t>
                        </m:r>
                      </m:sup>
                    </m:sSup>
                  </m:oMath>
                </a14:m>
                <a:r>
                  <a:rPr lang="ru-RU" i="1" dirty="0"/>
                  <a:t>= </a:t>
                </a:r>
                <a14:m>
                  <m:oMath xmlns:m="http://schemas.openxmlformats.org/officeDocument/2006/math">
                    <m:sSup>
                      <m:sSupPr>
                        <m:ctrlPr>
                          <a:rPr lang="ru-RU" i="1">
                            <a:latin typeface="Cambria Math"/>
                          </a:rPr>
                        </m:ctrlPr>
                      </m:sSupPr>
                      <m:e>
                        <m:r>
                          <a:rPr lang="ru-RU">
                            <a:latin typeface="Cambria Math"/>
                          </a:rPr>
                          <m:t>6497955158</m:t>
                        </m:r>
                      </m:e>
                      <m:sup>
                        <m:r>
                          <a:rPr lang="ru-RU" i="1">
                            <a:latin typeface="Cambria Math"/>
                          </a:rPr>
                          <m:t>𝑚𝑖</m:t>
                        </m:r>
                      </m:sup>
                    </m:sSup>
                    <m:r>
                      <a:rPr lang="ru-RU" i="1">
                        <a:latin typeface="Cambria Math"/>
                      </a:rPr>
                      <m:t>×</m:t>
                    </m:r>
                    <m:sSubSup>
                      <m:sSubSupPr>
                        <m:ctrlPr>
                          <a:rPr lang="ru-RU" i="1">
                            <a:latin typeface="Cambria Math"/>
                          </a:rPr>
                        </m:ctrlPr>
                      </m:sSubSupPr>
                      <m:e>
                        <m:r>
                          <a:rPr lang="ru-RU" i="1">
                            <a:latin typeface="Cambria Math"/>
                          </a:rPr>
                          <m:t>𝑟</m:t>
                        </m:r>
                      </m:e>
                      <m:sub>
                        <m:r>
                          <a:rPr lang="ru-RU" i="1">
                            <a:latin typeface="Cambria Math"/>
                          </a:rPr>
                          <m:t>𝑖</m:t>
                        </m:r>
                      </m:sub>
                      <m:sup>
                        <m:r>
                          <a:rPr lang="ru-RU" i="1">
                            <a:latin typeface="Cambria Math"/>
                          </a:rPr>
                          <m:t>126869</m:t>
                        </m:r>
                      </m:sup>
                    </m:sSubSup>
                    <m:r>
                      <a:rPr lang="ru-RU" i="1">
                        <a:latin typeface="Cambria Math"/>
                      </a:rPr>
                      <m:t>𝑚𝑜𝑑</m:t>
                    </m:r>
                  </m:oMath>
                </a14:m>
                <a:r>
                  <a:rPr lang="ru-RU" dirty="0"/>
                  <a:t> 16095743161 </a:t>
                </a:r>
                <a:r>
                  <a:rPr lang="ru-RU" dirty="0" smtClean="0"/>
                  <a:t> </a:t>
                </a:r>
                <a:r>
                  <a:rPr lang="en-US" i="1" dirty="0" smtClean="0"/>
                  <a:t>r </a:t>
                </a:r>
                <a14:m>
                  <m:oMath xmlns:m="http://schemas.openxmlformats.org/officeDocument/2006/math">
                    <m:r>
                      <a:rPr lang="ru-RU" i="1">
                        <a:latin typeface="Cambria Math"/>
                      </a:rPr>
                      <m:t>∈</m:t>
                    </m:r>
                  </m:oMath>
                </a14:m>
                <a:r>
                  <a:rPr lang="ru-RU" i="1" dirty="0"/>
                  <a:t> </a:t>
                </a:r>
                <a:r>
                  <a:rPr lang="en-US" i="1" dirty="0"/>
                  <a:t>Z</a:t>
                </a:r>
                <a:r>
                  <a:rPr lang="ru-RU" i="1" baseline="30000" dirty="0"/>
                  <a:t>*</a:t>
                </a:r>
                <a:r>
                  <a:rPr lang="en-US" i="1" baseline="-25000" dirty="0"/>
                  <a:t>n</a:t>
                </a:r>
                <a:r>
                  <a:rPr lang="ru-RU" i="1" baseline="-25000" dirty="0" smtClean="0"/>
                  <a:t>.         </a:t>
                </a:r>
              </a:p>
              <a:p>
                <a:pPr marL="0" indent="0">
                  <a:buNone/>
                </a:pPr>
                <a:r>
                  <a:rPr lang="ru-RU" dirty="0" smtClean="0"/>
                  <a:t>Криптограммы все пользователи отправляют на сервер.</a:t>
                </a:r>
              </a:p>
              <a:p>
                <a:pPr marL="0" indent="0">
                  <a:buNone/>
                </a:pPr>
                <a:endParaRPr lang="ru-RU" dirty="0"/>
              </a:p>
              <a:p>
                <a:r>
                  <a:rPr lang="ru-RU" dirty="0" smtClean="0"/>
                  <a:t>Сервер вычисляет произведение всех криптограмм</a:t>
                </a:r>
              </a:p>
              <a:p>
                <a:pPr marL="0" indent="0">
                  <a:buNone/>
                </a:pPr>
                <a:r>
                  <a:rPr lang="en-US" i="1" dirty="0" smtClean="0"/>
                  <a:t>T</a:t>
                </a:r>
                <a:r>
                  <a:rPr lang="en-US" i="1" dirty="0"/>
                  <a:t>=</a:t>
                </a:r>
                <a14:m>
                  <m:oMath xmlns:m="http://schemas.openxmlformats.org/officeDocument/2006/math">
                    <m:nary>
                      <m:naryPr>
                        <m:chr m:val="∏"/>
                        <m:limLoc m:val="subSup"/>
                        <m:ctrlPr>
                          <a:rPr lang="ru-RU" i="1">
                            <a:latin typeface="Cambria Math"/>
                          </a:rPr>
                        </m:ctrlPr>
                      </m:naryPr>
                      <m:sub>
                        <m:r>
                          <a:rPr lang="en-US" i="1">
                            <a:latin typeface="Cambria Math"/>
                          </a:rPr>
                          <m:t>𝑖</m:t>
                        </m:r>
                        <m:r>
                          <a:rPr lang="en-US" i="1">
                            <a:latin typeface="Cambria Math"/>
                          </a:rPr>
                          <m:t>=1</m:t>
                        </m:r>
                      </m:sub>
                      <m:sup>
                        <m:r>
                          <a:rPr lang="en-US" i="1">
                            <a:latin typeface="Cambria Math"/>
                          </a:rPr>
                          <m:t>𝑁𝑣</m:t>
                        </m:r>
                      </m:sup>
                      <m:e>
                        <m:sSub>
                          <m:sSubPr>
                            <m:ctrlPr>
                              <a:rPr lang="ru-RU" i="1">
                                <a:latin typeface="Cambria Math"/>
                              </a:rPr>
                            </m:ctrlPr>
                          </m:sSubPr>
                          <m:e>
                            <m:r>
                              <a:rPr lang="en-US" i="1">
                                <a:latin typeface="Cambria Math"/>
                              </a:rPr>
                              <m:t>𝑐</m:t>
                            </m:r>
                          </m:e>
                          <m:sub>
                            <m:r>
                              <a:rPr lang="en-US" i="1">
                                <a:latin typeface="Cambria Math"/>
                              </a:rPr>
                              <m:t>𝑖</m:t>
                            </m:r>
                          </m:sub>
                        </m:sSub>
                        <m:r>
                          <a:rPr lang="en-US" i="1">
                            <a:latin typeface="Cambria Math"/>
                          </a:rPr>
                          <m:t>𝑚𝑜𝑑</m:t>
                        </m:r>
                        <m:sSup>
                          <m:sSupPr>
                            <m:ctrlPr>
                              <a:rPr lang="ru-RU" i="1">
                                <a:latin typeface="Cambria Math"/>
                              </a:rPr>
                            </m:ctrlPr>
                          </m:sSupPr>
                          <m:e>
                            <m:r>
                              <a:rPr lang="en-US" i="1">
                                <a:latin typeface="Cambria Math"/>
                              </a:rPr>
                              <m:t> </m:t>
                            </m:r>
                            <m:r>
                              <a:rPr lang="en-US" i="1">
                                <a:latin typeface="Cambria Math"/>
                              </a:rPr>
                              <m:t>𝑛</m:t>
                            </m:r>
                          </m:e>
                          <m:sup>
                            <m:r>
                              <a:rPr lang="en-US" i="1">
                                <a:latin typeface="Cambria Math"/>
                              </a:rPr>
                              <m:t>2</m:t>
                            </m:r>
                          </m:sup>
                        </m:sSup>
                      </m:e>
                    </m:nary>
                    <m:r>
                      <a:rPr lang="en-US" i="1">
                        <a:latin typeface="Cambria Math"/>
                      </a:rPr>
                      <m:t>=(13039287935∗848742150∗7185465039∗80933260∗722036441∗ 350667930 ∗ 4980449314∗7412822644∗3033281324) </m:t>
                    </m:r>
                    <m:r>
                      <a:rPr lang="en-US" i="1">
                        <a:latin typeface="Cambria Math"/>
                      </a:rPr>
                      <m:t>𝑚𝑜𝑑</m:t>
                    </m:r>
                    <m:r>
                      <a:rPr lang="en-US" i="1">
                        <a:latin typeface="Cambria Math"/>
                      </a:rPr>
                      <m:t> 16095743161 = 2747997353.</m:t>
                    </m:r>
                  </m:oMath>
                </a14:m>
                <a:endParaRPr lang="ru-RU" dirty="0"/>
              </a:p>
              <a:p>
                <a:endParaRPr lang="ru-RU" dirty="0"/>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251520" y="1600200"/>
                <a:ext cx="8712968" cy="4525963"/>
              </a:xfrm>
              <a:blipFill rotWithShape="1">
                <a:blip r:embed="rId2"/>
                <a:stretch>
                  <a:fillRect l="-1259" t="-2022"/>
                </a:stretch>
              </a:blipFill>
            </p:spPr>
            <p:txBody>
              <a:bodyPr/>
              <a:lstStyle/>
              <a:p>
                <a:r>
                  <a:rPr lang="ru-RU">
                    <a:noFill/>
                  </a:rPr>
                  <a:t> </a:t>
                </a:r>
              </a:p>
            </p:txBody>
          </p:sp>
        </mc:Fallback>
      </mc:AlternateContent>
    </p:spTree>
    <p:extLst>
      <p:ext uri="{BB962C8B-B14F-4D97-AF65-F5344CB8AC3E}">
        <p14:creationId xmlns:p14="http://schemas.microsoft.com/office/powerpoint/2010/main" val="2330044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Результаты </a:t>
            </a:r>
            <a:r>
              <a:rPr lang="ru-RU" dirty="0"/>
              <a:t>ш</a:t>
            </a:r>
            <a:r>
              <a:rPr lang="ru-RU" dirty="0" smtClean="0"/>
              <a:t>ифрования голосов</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28818671"/>
              </p:ext>
            </p:extLst>
          </p:nvPr>
        </p:nvGraphicFramePr>
        <p:xfrm>
          <a:off x="971600" y="1268760"/>
          <a:ext cx="6192688" cy="4104456"/>
        </p:xfrm>
        <a:graphic>
          <a:graphicData uri="http://schemas.openxmlformats.org/drawingml/2006/table">
            <a:tbl>
              <a:tblPr firstRow="1" firstCol="1" bandRow="1"/>
              <a:tblGrid>
                <a:gridCol w="1152128"/>
                <a:gridCol w="1204811"/>
                <a:gridCol w="1858763"/>
                <a:gridCol w="1976986"/>
              </a:tblGrid>
              <a:tr h="1358951">
                <a:tc>
                  <a:txBody>
                    <a:bodyPr/>
                    <a:lstStyle/>
                    <a:p>
                      <a:pPr indent="457200" algn="just">
                        <a:lnSpc>
                          <a:spcPct val="150000"/>
                        </a:lnSpc>
                        <a:spcAft>
                          <a:spcPts val="0"/>
                        </a:spcAft>
                      </a:pPr>
                      <a:r>
                        <a:rPr lang="ru-RU" sz="1200" b="1" dirty="0">
                          <a:effectLst/>
                          <a:latin typeface="Times New Roman"/>
                          <a:ea typeface="Times New Roman"/>
                          <a:cs typeface="Times New Roman"/>
                        </a:rPr>
                        <a:t>Избиратель</a:t>
                      </a:r>
                      <a:endParaRPr lang="ru-RU"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ru-RU" sz="1200" b="1">
                          <a:effectLst/>
                          <a:latin typeface="Times New Roman"/>
                          <a:ea typeface="Times New Roman"/>
                          <a:cs typeface="Times New Roman"/>
                        </a:rPr>
                        <a:t>Случайное число</a:t>
                      </a:r>
                      <a:endParaRPr lang="ru-RU" sz="1400">
                        <a:effectLst/>
                        <a:latin typeface="Times New Roman"/>
                        <a:ea typeface="Calibri"/>
                        <a:cs typeface="Times New Roman"/>
                      </a:endParaRPr>
                    </a:p>
                    <a:p>
                      <a:pPr indent="457200" algn="ctr">
                        <a:lnSpc>
                          <a:spcPct val="150000"/>
                        </a:lnSpc>
                        <a:spcAft>
                          <a:spcPts val="0"/>
                        </a:spcAft>
                      </a:pPr>
                      <a:r>
                        <a:rPr lang="en-US" sz="1400" b="1">
                          <a:effectLst/>
                          <a:latin typeface="Times New Roman"/>
                          <a:ea typeface="Times New Roman"/>
                          <a:cs typeface="Times New Roman"/>
                        </a:rPr>
                        <a:t> (r</a:t>
                      </a:r>
                      <a:r>
                        <a:rPr lang="en-US" sz="1400" b="1" baseline="-25000">
                          <a:effectLst/>
                          <a:latin typeface="Times New Roman"/>
                          <a:ea typeface="Times New Roman"/>
                          <a:cs typeface="Times New Roman"/>
                        </a:rPr>
                        <a:t>i</a:t>
                      </a:r>
                      <a:r>
                        <a:rPr lang="en-US" sz="1400" b="1">
                          <a:effectLst/>
                          <a:latin typeface="Times New Roman"/>
                          <a:ea typeface="Times New Roman"/>
                          <a:cs typeface="Times New Roman"/>
                        </a:rPr>
                        <a:t>)</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ru-RU" sz="1200" b="1">
                          <a:effectLst/>
                          <a:latin typeface="Times New Roman"/>
                          <a:ea typeface="Times New Roman"/>
                          <a:cs typeface="Times New Roman"/>
                        </a:rPr>
                        <a:t>Голос </a:t>
                      </a:r>
                      <a:r>
                        <a:rPr lang="en-US" sz="1200" b="1">
                          <a:effectLst/>
                          <a:latin typeface="Times New Roman"/>
                          <a:ea typeface="Times New Roman"/>
                          <a:cs typeface="Times New Roman"/>
                        </a:rPr>
                        <a:t>(m)</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ru-RU" sz="1200" b="1">
                          <a:effectLst/>
                          <a:latin typeface="Times New Roman"/>
                          <a:ea typeface="Times New Roman"/>
                          <a:cs typeface="Times New Roman"/>
                        </a:rPr>
                        <a:t>Зашифрованное значение голоса (</a:t>
                      </a:r>
                      <a:r>
                        <a:rPr lang="en-US" sz="1200" b="1">
                          <a:effectLst/>
                          <a:latin typeface="Times New Roman"/>
                          <a:ea typeface="Times New Roman"/>
                          <a:cs typeface="Times New Roman"/>
                        </a:rPr>
                        <a:t>c</a:t>
                      </a:r>
                      <a:r>
                        <a:rPr lang="en-US" sz="1200" b="1" baseline="-25000">
                          <a:effectLst/>
                          <a:latin typeface="Times New Roman"/>
                          <a:ea typeface="Times New Roman"/>
                          <a:cs typeface="Times New Roman"/>
                        </a:rPr>
                        <a:t>i</a:t>
                      </a:r>
                      <a:r>
                        <a:rPr lang="ru-RU" sz="1200" b="1">
                          <a:effectLst/>
                          <a:latin typeface="Times New Roman"/>
                          <a:ea typeface="Times New Roman"/>
                          <a:cs typeface="Times New Roman"/>
                        </a:rPr>
                        <a:t>)</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682">
                <a:tc>
                  <a:txBody>
                    <a:bodyPr/>
                    <a:lstStyle/>
                    <a:p>
                      <a:pPr indent="457200" algn="just">
                        <a:lnSpc>
                          <a:spcPct val="150000"/>
                        </a:lnSpc>
                        <a:spcAft>
                          <a:spcPts val="0"/>
                        </a:spcAft>
                      </a:pPr>
                      <a:r>
                        <a:rPr lang="en-US" sz="1200">
                          <a:effectLst/>
                          <a:latin typeface="Times New Roman"/>
                          <a:ea typeface="Times New Roman"/>
                          <a:cs typeface="Times New Roman"/>
                        </a:rPr>
                        <a:t>A1</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35145</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m=10</a:t>
                      </a:r>
                      <a:r>
                        <a:rPr lang="en-US" sz="1200" baseline="30000">
                          <a:effectLst/>
                          <a:latin typeface="Times New Roman"/>
                          <a:ea typeface="Times New Roman"/>
                          <a:cs typeface="Times New Roman"/>
                        </a:rPr>
                        <a:t>1</a:t>
                      </a:r>
                      <a:r>
                        <a:rPr lang="en-US" sz="1200">
                          <a:effectLst/>
                          <a:latin typeface="Times New Roman"/>
                          <a:ea typeface="Times New Roman"/>
                          <a:cs typeface="Times New Roman"/>
                        </a:rPr>
                        <a:t>=10</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13039287935</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623">
                <a:tc>
                  <a:txBody>
                    <a:bodyPr/>
                    <a:lstStyle/>
                    <a:p>
                      <a:pPr indent="457200" algn="just">
                        <a:lnSpc>
                          <a:spcPct val="150000"/>
                        </a:lnSpc>
                        <a:spcAft>
                          <a:spcPts val="0"/>
                        </a:spcAft>
                      </a:pPr>
                      <a:r>
                        <a:rPr lang="en-US" sz="1200" dirty="0">
                          <a:effectLst/>
                          <a:latin typeface="Times New Roman"/>
                          <a:ea typeface="Times New Roman"/>
                          <a:cs typeface="Times New Roman"/>
                        </a:rPr>
                        <a:t>A2</a:t>
                      </a:r>
                      <a:endParaRPr lang="ru-RU"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74384</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m=10</a:t>
                      </a:r>
                      <a:r>
                        <a:rPr lang="en-US" sz="1200" baseline="30000">
                          <a:effectLst/>
                          <a:latin typeface="Times New Roman"/>
                          <a:ea typeface="Times New Roman"/>
                          <a:cs typeface="Times New Roman"/>
                        </a:rPr>
                        <a:t>2 </a:t>
                      </a:r>
                      <a:r>
                        <a:rPr lang="en-US" sz="1200">
                          <a:effectLst/>
                          <a:latin typeface="Times New Roman"/>
                          <a:ea typeface="Times New Roman"/>
                          <a:cs typeface="Times New Roman"/>
                        </a:rPr>
                        <a:t>+10</a:t>
                      </a:r>
                      <a:r>
                        <a:rPr lang="en-US" sz="1200" baseline="30000">
                          <a:effectLst/>
                          <a:latin typeface="Times New Roman"/>
                          <a:ea typeface="Times New Roman"/>
                          <a:cs typeface="Times New Roman"/>
                        </a:rPr>
                        <a:t>4</a:t>
                      </a:r>
                      <a:r>
                        <a:rPr lang="en-US" sz="1200">
                          <a:effectLst/>
                          <a:latin typeface="Times New Roman"/>
                          <a:ea typeface="Times New Roman"/>
                          <a:cs typeface="Times New Roman"/>
                        </a:rPr>
                        <a:t>=10100</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848742150</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736">
                <a:tc>
                  <a:txBody>
                    <a:bodyPr/>
                    <a:lstStyle/>
                    <a:p>
                      <a:pPr indent="457200" algn="just">
                        <a:lnSpc>
                          <a:spcPct val="150000"/>
                        </a:lnSpc>
                        <a:spcAft>
                          <a:spcPts val="0"/>
                        </a:spcAft>
                      </a:pPr>
                      <a:r>
                        <a:rPr lang="en-US" sz="1200">
                          <a:effectLst/>
                          <a:latin typeface="Times New Roman"/>
                          <a:ea typeface="Times New Roman"/>
                          <a:cs typeface="Times New Roman"/>
                        </a:rPr>
                        <a:t>A3</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96584</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m=0</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7185465039</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682">
                <a:tc>
                  <a:txBody>
                    <a:bodyPr/>
                    <a:lstStyle/>
                    <a:p>
                      <a:pPr indent="457200" algn="just">
                        <a:lnSpc>
                          <a:spcPct val="150000"/>
                        </a:lnSpc>
                        <a:spcAft>
                          <a:spcPts val="0"/>
                        </a:spcAft>
                      </a:pPr>
                      <a:r>
                        <a:rPr lang="en-US" sz="1200">
                          <a:effectLst/>
                          <a:latin typeface="Times New Roman"/>
                          <a:ea typeface="Times New Roman"/>
                          <a:cs typeface="Times New Roman"/>
                        </a:rPr>
                        <a:t>A4</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10966</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m=10</a:t>
                      </a:r>
                      <a:r>
                        <a:rPr lang="en-US" sz="1200" baseline="30000">
                          <a:effectLst/>
                          <a:latin typeface="Times New Roman"/>
                          <a:ea typeface="Times New Roman"/>
                          <a:cs typeface="Times New Roman"/>
                        </a:rPr>
                        <a:t>3</a:t>
                      </a:r>
                      <a:r>
                        <a:rPr lang="en-US" sz="1200">
                          <a:effectLst/>
                          <a:latin typeface="Times New Roman"/>
                          <a:ea typeface="Times New Roman"/>
                          <a:cs typeface="Times New Roman"/>
                        </a:rPr>
                        <a:t>=1000</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80933260</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682">
                <a:tc>
                  <a:txBody>
                    <a:bodyPr/>
                    <a:lstStyle/>
                    <a:p>
                      <a:pPr indent="457200" algn="just">
                        <a:lnSpc>
                          <a:spcPct val="150000"/>
                        </a:lnSpc>
                        <a:spcAft>
                          <a:spcPts val="0"/>
                        </a:spcAft>
                      </a:pPr>
                      <a:r>
                        <a:rPr lang="en-US" sz="1200">
                          <a:effectLst/>
                          <a:latin typeface="Times New Roman"/>
                          <a:ea typeface="Times New Roman"/>
                          <a:cs typeface="Times New Roman"/>
                        </a:rPr>
                        <a:t>A5</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17953</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m=10</a:t>
                      </a:r>
                      <a:r>
                        <a:rPr lang="en-US" sz="1200" baseline="30000">
                          <a:effectLst/>
                          <a:latin typeface="Times New Roman"/>
                          <a:ea typeface="Times New Roman"/>
                          <a:cs typeface="Times New Roman"/>
                        </a:rPr>
                        <a:t>0+</a:t>
                      </a:r>
                      <a:r>
                        <a:rPr lang="en-US" sz="1200">
                          <a:effectLst/>
                          <a:latin typeface="Times New Roman"/>
                          <a:ea typeface="Times New Roman"/>
                          <a:cs typeface="Times New Roman"/>
                        </a:rPr>
                        <a:t>10</a:t>
                      </a:r>
                      <a:r>
                        <a:rPr lang="en-US" sz="1200" baseline="30000">
                          <a:effectLst/>
                          <a:latin typeface="Times New Roman"/>
                          <a:ea typeface="Times New Roman"/>
                          <a:cs typeface="Times New Roman"/>
                        </a:rPr>
                        <a:t>3</a:t>
                      </a:r>
                      <a:r>
                        <a:rPr lang="en-US" sz="1200">
                          <a:effectLst/>
                          <a:latin typeface="Times New Roman"/>
                          <a:ea typeface="Times New Roman"/>
                          <a:cs typeface="Times New Roman"/>
                        </a:rPr>
                        <a:t>=1001</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722036441</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682">
                <a:tc>
                  <a:txBody>
                    <a:bodyPr/>
                    <a:lstStyle/>
                    <a:p>
                      <a:pPr indent="457200" algn="just">
                        <a:lnSpc>
                          <a:spcPct val="150000"/>
                        </a:lnSpc>
                        <a:spcAft>
                          <a:spcPts val="0"/>
                        </a:spcAft>
                      </a:pPr>
                      <a:r>
                        <a:rPr lang="en-US" sz="1200">
                          <a:effectLst/>
                          <a:latin typeface="Times New Roman"/>
                          <a:ea typeface="Times New Roman"/>
                          <a:cs typeface="Times New Roman"/>
                        </a:rPr>
                        <a:t>A6</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7292*</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m=10</a:t>
                      </a:r>
                      <a:r>
                        <a:rPr lang="en-US" sz="1200" baseline="30000">
                          <a:effectLst/>
                          <a:latin typeface="Times New Roman"/>
                          <a:ea typeface="Times New Roman"/>
                          <a:cs typeface="Times New Roman"/>
                        </a:rPr>
                        <a:t>1</a:t>
                      </a:r>
                      <a:r>
                        <a:rPr lang="en-US" sz="1200">
                          <a:effectLst/>
                          <a:latin typeface="Times New Roman"/>
                          <a:ea typeface="Times New Roman"/>
                          <a:cs typeface="Times New Roman"/>
                        </a:rPr>
                        <a:t>+10</a:t>
                      </a:r>
                      <a:r>
                        <a:rPr lang="en-US" sz="1200" baseline="30000">
                          <a:effectLst/>
                          <a:latin typeface="Times New Roman"/>
                          <a:ea typeface="Times New Roman"/>
                          <a:cs typeface="Times New Roman"/>
                        </a:rPr>
                        <a:t>3</a:t>
                      </a:r>
                      <a:r>
                        <a:rPr lang="en-US" sz="1200">
                          <a:effectLst/>
                          <a:latin typeface="Times New Roman"/>
                          <a:ea typeface="Times New Roman"/>
                          <a:cs typeface="Times New Roman"/>
                        </a:rPr>
                        <a:t>=1010</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dirty="0">
                          <a:effectLst/>
                          <a:latin typeface="Times New Roman"/>
                          <a:ea typeface="Times New Roman"/>
                          <a:cs typeface="Times New Roman"/>
                        </a:rPr>
                        <a:t>350667930 *</a:t>
                      </a:r>
                      <a:endParaRPr lang="ru-RU"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736">
                <a:tc>
                  <a:txBody>
                    <a:bodyPr/>
                    <a:lstStyle/>
                    <a:p>
                      <a:pPr indent="457200" algn="just">
                        <a:lnSpc>
                          <a:spcPct val="150000"/>
                        </a:lnSpc>
                        <a:spcAft>
                          <a:spcPts val="0"/>
                        </a:spcAft>
                      </a:pPr>
                      <a:r>
                        <a:rPr lang="en-US" sz="1200">
                          <a:effectLst/>
                          <a:latin typeface="Times New Roman"/>
                          <a:ea typeface="Times New Roman"/>
                          <a:cs typeface="Times New Roman"/>
                        </a:rPr>
                        <a:t>A7</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24819</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m=10</a:t>
                      </a:r>
                      <a:r>
                        <a:rPr lang="en-US" sz="1200" baseline="30000">
                          <a:effectLst/>
                          <a:latin typeface="Times New Roman"/>
                          <a:ea typeface="Times New Roman"/>
                          <a:cs typeface="Times New Roman"/>
                        </a:rPr>
                        <a:t>2</a:t>
                      </a:r>
                      <a:r>
                        <a:rPr lang="en-US" sz="1200">
                          <a:effectLst/>
                          <a:latin typeface="Times New Roman"/>
                          <a:ea typeface="Times New Roman"/>
                          <a:cs typeface="Times New Roman"/>
                        </a:rPr>
                        <a:t>+10</a:t>
                      </a:r>
                      <a:r>
                        <a:rPr lang="en-US" sz="1200" baseline="30000">
                          <a:effectLst/>
                          <a:latin typeface="Times New Roman"/>
                          <a:ea typeface="Times New Roman"/>
                          <a:cs typeface="Times New Roman"/>
                        </a:rPr>
                        <a:t>3</a:t>
                      </a:r>
                      <a:r>
                        <a:rPr lang="en-US" sz="1200">
                          <a:effectLst/>
                          <a:latin typeface="Times New Roman"/>
                          <a:ea typeface="Times New Roman"/>
                          <a:cs typeface="Times New Roman"/>
                        </a:rPr>
                        <a:t>=1100</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4980449314</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682">
                <a:tc>
                  <a:txBody>
                    <a:bodyPr/>
                    <a:lstStyle/>
                    <a:p>
                      <a:pPr indent="457200" algn="just">
                        <a:lnSpc>
                          <a:spcPct val="150000"/>
                        </a:lnSpc>
                        <a:spcAft>
                          <a:spcPts val="0"/>
                        </a:spcAft>
                      </a:pPr>
                      <a:r>
                        <a:rPr lang="en-US" sz="1200" dirty="0">
                          <a:effectLst/>
                          <a:latin typeface="Times New Roman"/>
                          <a:ea typeface="Times New Roman"/>
                          <a:cs typeface="Times New Roman"/>
                        </a:rPr>
                        <a:t>A8</a:t>
                      </a:r>
                      <a:endParaRPr lang="ru-RU"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4955*</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m=10</a:t>
                      </a:r>
                      <a:r>
                        <a:rPr lang="en-US" sz="1200" baseline="30000">
                          <a:effectLst/>
                          <a:latin typeface="Times New Roman"/>
                          <a:ea typeface="Times New Roman"/>
                          <a:cs typeface="Times New Roman"/>
                        </a:rPr>
                        <a:t>1</a:t>
                      </a:r>
                      <a:r>
                        <a:rPr lang="en-US" sz="1200">
                          <a:effectLst/>
                          <a:latin typeface="Times New Roman"/>
                          <a:ea typeface="Times New Roman"/>
                          <a:cs typeface="Times New Roman"/>
                        </a:rPr>
                        <a:t>+10</a:t>
                      </a:r>
                      <a:r>
                        <a:rPr lang="en-US" sz="1200" baseline="30000">
                          <a:effectLst/>
                          <a:latin typeface="Times New Roman"/>
                          <a:ea typeface="Times New Roman"/>
                          <a:cs typeface="Times New Roman"/>
                        </a:rPr>
                        <a:t>3</a:t>
                      </a:r>
                      <a:r>
                        <a:rPr lang="en-US" sz="1200">
                          <a:effectLst/>
                          <a:latin typeface="Times New Roman"/>
                          <a:ea typeface="Times New Roman"/>
                          <a:cs typeface="Times New Roman"/>
                        </a:rPr>
                        <a:t>=1010</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dirty="0">
                          <a:effectLst/>
                          <a:latin typeface="Times New Roman"/>
                          <a:ea typeface="Times New Roman"/>
                          <a:cs typeface="Times New Roman"/>
                        </a:rPr>
                        <a:t>7412822644 *</a:t>
                      </a:r>
                      <a:endParaRPr lang="ru-RU"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430935090"/>
              </p:ext>
            </p:extLst>
          </p:nvPr>
        </p:nvGraphicFramePr>
        <p:xfrm>
          <a:off x="971600" y="5373216"/>
          <a:ext cx="6264696" cy="862075"/>
        </p:xfrm>
        <a:graphic>
          <a:graphicData uri="http://schemas.openxmlformats.org/drawingml/2006/table">
            <a:tbl>
              <a:tblPr firstRow="1" firstCol="1" bandRow="1"/>
              <a:tblGrid>
                <a:gridCol w="1152128"/>
                <a:gridCol w="1232217"/>
                <a:gridCol w="1880377"/>
                <a:gridCol w="1999974"/>
              </a:tblGrid>
              <a:tr h="313435">
                <a:tc>
                  <a:txBody>
                    <a:bodyPr/>
                    <a:lstStyle/>
                    <a:p>
                      <a:pPr indent="457200" algn="just">
                        <a:lnSpc>
                          <a:spcPct val="150000"/>
                        </a:lnSpc>
                        <a:spcAft>
                          <a:spcPts val="0"/>
                        </a:spcAft>
                      </a:pPr>
                      <a:r>
                        <a:rPr lang="en-US" sz="1200">
                          <a:effectLst/>
                          <a:latin typeface="Times New Roman"/>
                          <a:ea typeface="Times New Roman"/>
                          <a:cs typeface="Times New Roman"/>
                        </a:rPr>
                        <a:t>A9</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118037</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m=10</a:t>
                      </a:r>
                      <a:r>
                        <a:rPr lang="en-US" sz="1200" baseline="30000">
                          <a:effectLst/>
                          <a:latin typeface="Times New Roman"/>
                          <a:ea typeface="Times New Roman"/>
                          <a:cs typeface="Times New Roman"/>
                        </a:rPr>
                        <a:t>0</a:t>
                      </a:r>
                      <a:r>
                        <a:rPr lang="en-US" sz="1200">
                          <a:effectLst/>
                          <a:latin typeface="Times New Roman"/>
                          <a:ea typeface="Times New Roman"/>
                          <a:cs typeface="Times New Roman"/>
                        </a:rPr>
                        <a:t>=1</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a:effectLst/>
                          <a:latin typeface="Times New Roman"/>
                          <a:ea typeface="Times New Roman"/>
                          <a:cs typeface="Times New Roman"/>
                        </a:rPr>
                        <a:t>3033281324</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735">
                <a:tc>
                  <a:txBody>
                    <a:bodyPr/>
                    <a:lstStyle/>
                    <a:p>
                      <a:pPr indent="457200" algn="just">
                        <a:lnSpc>
                          <a:spcPct val="150000"/>
                        </a:lnSpc>
                        <a:spcAft>
                          <a:spcPts val="0"/>
                        </a:spcAft>
                      </a:pPr>
                      <a:r>
                        <a:rPr lang="ru-RU" sz="1200">
                          <a:effectLst/>
                          <a:latin typeface="Times New Roman"/>
                          <a:ea typeface="Times New Roman"/>
                          <a:cs typeface="Times New Roman"/>
                        </a:rPr>
                        <a:t>Подсчет:</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dirty="0">
                          <a:effectLst/>
                          <a:latin typeface="Times New Roman"/>
                          <a:ea typeface="Times New Roman"/>
                          <a:cs typeface="Times New Roman"/>
                        </a:rPr>
                        <a:t> </a:t>
                      </a:r>
                      <a:endParaRPr lang="ru-RU"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ru-RU" sz="1200">
                          <a:effectLst/>
                          <a:latin typeface="Times New Roman"/>
                          <a:ea typeface="Times New Roman"/>
                          <a:cs typeface="Times New Roman"/>
                        </a:rPr>
                        <a:t>23251</a:t>
                      </a:r>
                      <a:endParaRPr lang="ru-RU"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n-US" sz="1200" dirty="0">
                          <a:effectLst/>
                          <a:latin typeface="Times New Roman"/>
                          <a:ea typeface="Times New Roman"/>
                          <a:cs typeface="Times New Roman"/>
                        </a:rPr>
                        <a:t> </a:t>
                      </a:r>
                      <a:endParaRPr lang="ru-RU"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44031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smtClean="0"/>
              <a:t>Дешифрование</a:t>
            </a:r>
            <a:r>
              <a:rPr lang="en-US" dirty="0" smtClean="0"/>
              <a:t> </a:t>
            </a:r>
            <a:r>
              <a:rPr lang="ru-RU" dirty="0" smtClean="0"/>
              <a:t/>
            </a:r>
            <a:br>
              <a:rPr lang="ru-RU" dirty="0" smtClean="0"/>
            </a:b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457200" y="1196752"/>
                <a:ext cx="8229600" cy="4929411"/>
              </a:xfrm>
            </p:spPr>
            <p:txBody>
              <a:bodyPr>
                <a:normAutofit fontScale="62500" lnSpcReduction="20000"/>
              </a:bodyPr>
              <a:lstStyle/>
              <a:p>
                <a:r>
                  <a:rPr lang="en-US" i="1" dirty="0" smtClean="0"/>
                  <a:t>m</a:t>
                </a:r>
                <a:r>
                  <a:rPr lang="en-US" i="1" dirty="0"/>
                  <a:t>= L(</a:t>
                </a:r>
                <a14:m>
                  <m:oMath xmlns:m="http://schemas.openxmlformats.org/officeDocument/2006/math">
                    <m:sSup>
                      <m:sSupPr>
                        <m:ctrlPr>
                          <a:rPr lang="ru-RU" i="1">
                            <a:latin typeface="Cambria Math"/>
                          </a:rPr>
                        </m:ctrlPr>
                      </m:sSupPr>
                      <m:e>
                        <m:r>
                          <a:rPr lang="en-US" b="0" i="1" smtClean="0">
                            <a:latin typeface="Cambria Math"/>
                          </a:rPr>
                          <m:t>𝑇</m:t>
                        </m:r>
                      </m:e>
                      <m:sup>
                        <m:r>
                          <a:rPr lang="ru-RU" i="1">
                            <a:latin typeface="Cambria Math"/>
                          </a:rPr>
                          <m:t>𝜆</m:t>
                        </m:r>
                      </m:sup>
                    </m:sSup>
                    <m:r>
                      <a:rPr lang="en-US" i="1">
                        <a:latin typeface="Cambria Math"/>
                      </a:rPr>
                      <m:t>𝑚𝑜𝑑</m:t>
                    </m:r>
                    <m:r>
                      <a:rPr lang="en-US" i="1">
                        <a:latin typeface="Cambria Math"/>
                      </a:rPr>
                      <m:t> </m:t>
                    </m:r>
                    <m:sSup>
                      <m:sSupPr>
                        <m:ctrlPr>
                          <a:rPr lang="ru-RU" i="1">
                            <a:latin typeface="Cambria Math"/>
                          </a:rPr>
                        </m:ctrlPr>
                      </m:sSupPr>
                      <m:e>
                        <m:r>
                          <a:rPr lang="en-US" i="1">
                            <a:latin typeface="Cambria Math"/>
                          </a:rPr>
                          <m:t>𝑛</m:t>
                        </m:r>
                      </m:e>
                      <m:sup>
                        <m:r>
                          <a:rPr lang="en-US" i="1">
                            <a:latin typeface="Cambria Math"/>
                          </a:rPr>
                          <m:t>2</m:t>
                        </m:r>
                      </m:sup>
                    </m:sSup>
                  </m:oMath>
                </a14:m>
                <a:r>
                  <a:rPr lang="en-US" i="1" dirty="0"/>
                  <a:t>)× </a:t>
                </a:r>
                <a:r>
                  <a:rPr lang="ru-RU" i="1" dirty="0"/>
                  <a:t>μ</a:t>
                </a:r>
                <a:r>
                  <a:rPr lang="en-US" i="1" dirty="0"/>
                  <a:t> </a:t>
                </a:r>
                <a:r>
                  <a:rPr lang="en-US" i="1" dirty="0" err="1" smtClean="0"/>
                  <a:t>modn</a:t>
                </a:r>
                <a:r>
                  <a:rPr lang="en-US" i="1" dirty="0" smtClean="0"/>
                  <a:t> </a:t>
                </a:r>
                <a:endParaRPr lang="ru-RU" i="1" dirty="0" smtClean="0"/>
              </a:p>
              <a:p>
                <a:pPr marL="0" indent="0">
                  <a:buNone/>
                </a:pPr>
                <a:r>
                  <a:rPr lang="en-US" i="1" dirty="0" smtClean="0"/>
                  <a:t>m=L</a:t>
                </a:r>
                <a14:m>
                  <m:oMath xmlns:m="http://schemas.openxmlformats.org/officeDocument/2006/math">
                    <m:d>
                      <m:dPr>
                        <m:ctrlPr>
                          <a:rPr lang="ru-RU" i="1">
                            <a:latin typeface="Cambria Math"/>
                          </a:rPr>
                        </m:ctrlPr>
                      </m:dPr>
                      <m:e>
                        <m:f>
                          <m:fPr>
                            <m:ctrlPr>
                              <a:rPr lang="ru-RU" i="1">
                                <a:latin typeface="Cambria Math"/>
                              </a:rPr>
                            </m:ctrlPr>
                          </m:fPr>
                          <m:num>
                            <m:d>
                              <m:dPr>
                                <m:ctrlPr>
                                  <a:rPr lang="ru-RU" i="1">
                                    <a:latin typeface="Cambria Math"/>
                                  </a:rPr>
                                </m:ctrlPr>
                              </m:dPr>
                              <m:e>
                                <m:sSup>
                                  <m:sSupPr>
                                    <m:ctrlPr>
                                      <a:rPr lang="ru-RU" i="1">
                                        <a:latin typeface="Cambria Math"/>
                                      </a:rPr>
                                    </m:ctrlPr>
                                  </m:sSupPr>
                                  <m:e>
                                    <m:r>
                                      <a:rPr lang="en-US">
                                        <a:latin typeface="Cambria Math"/>
                                      </a:rPr>
                                      <m:t>2747997353</m:t>
                                    </m:r>
                                  </m:e>
                                  <m:sup>
                                    <m:r>
                                      <a:rPr lang="en-US" i="1">
                                        <a:latin typeface="Cambria Math"/>
                                      </a:rPr>
                                      <m:t>31536</m:t>
                                    </m:r>
                                  </m:sup>
                                </m:sSup>
                                <m:r>
                                  <a:rPr lang="en-US" i="1">
                                    <a:latin typeface="Cambria Math"/>
                                  </a:rPr>
                                  <m:t>𝑚𝑜𝑑</m:t>
                                </m:r>
                                <m:r>
                                  <a:rPr lang="en-US" i="1">
                                    <a:latin typeface="Cambria Math"/>
                                  </a:rPr>
                                  <m:t> </m:t>
                                </m:r>
                                <m:r>
                                  <a:rPr lang="en-US">
                                    <a:latin typeface="Cambria Math"/>
                                  </a:rPr>
                                  <m:t>16095743161</m:t>
                                </m:r>
                              </m:e>
                            </m:d>
                            <m:r>
                              <a:rPr lang="en-US" i="1">
                                <a:latin typeface="Cambria Math"/>
                              </a:rPr>
                              <m:t>−</m:t>
                            </m:r>
                            <m:r>
                              <a:rPr lang="en-US">
                                <a:latin typeface="Cambria Math"/>
                              </a:rPr>
                              <m:t>1</m:t>
                            </m:r>
                            <m:r>
                              <a:rPr lang="en-US" i="1">
                                <a:latin typeface="Cambria Math"/>
                              </a:rPr>
                              <m:t> </m:t>
                            </m:r>
                          </m:num>
                          <m:den>
                            <m:r>
                              <a:rPr lang="en-US" i="1">
                                <a:latin typeface="Cambria Math"/>
                              </a:rPr>
                              <m:t>126869</m:t>
                            </m:r>
                          </m:den>
                        </m:f>
                      </m:e>
                    </m:d>
                  </m:oMath>
                </a14:m>
                <a:r>
                  <a:rPr lang="en-US" i="1" dirty="0"/>
                  <a:t>*</a:t>
                </a:r>
                <a:r>
                  <a:rPr lang="en-US" dirty="0"/>
                  <a:t>53022 </a:t>
                </a:r>
                <a:r>
                  <a:rPr lang="en-US" i="1" dirty="0"/>
                  <a:t>mod</a:t>
                </a:r>
                <a:r>
                  <a:rPr lang="en-US" dirty="0"/>
                  <a:t> 126869= 15232. </a:t>
                </a:r>
                <a:endParaRPr lang="ru-RU" dirty="0"/>
              </a:p>
              <a:p>
                <a:pPr marL="0" indent="0">
                  <a:buNone/>
                </a:pPr>
                <a:r>
                  <a:rPr lang="ru-RU" dirty="0"/>
                  <a:t>Таким образом, </a:t>
                </a:r>
                <a:r>
                  <a:rPr lang="ru-RU" dirty="0" smtClean="0"/>
                  <a:t>расшифровка произведения </a:t>
                </a:r>
                <a:r>
                  <a:rPr lang="ru-RU" dirty="0"/>
                  <a:t>зашифрованных голосов дает сумму всех голосов. </a:t>
                </a:r>
                <a:endParaRPr lang="ru-RU" dirty="0" smtClean="0"/>
              </a:p>
              <a:p>
                <a:r>
                  <a:rPr lang="ru-RU" dirty="0" smtClean="0"/>
                  <a:t>Для </a:t>
                </a:r>
                <a:r>
                  <a:rPr lang="ru-RU" dirty="0"/>
                  <a:t>определения победителя голосования необходимо </a:t>
                </a:r>
                <a:r>
                  <a:rPr lang="ru-RU" dirty="0" smtClean="0"/>
                  <a:t>представить </a:t>
                </a:r>
                <a:r>
                  <a:rPr lang="ru-RU" dirty="0"/>
                  <a:t>получившееся значение в </a:t>
                </a:r>
                <a:r>
                  <a:rPr lang="ru-RU" dirty="0" smtClean="0"/>
                  <a:t>числовой форме,  по основанию</a:t>
                </a:r>
                <a:r>
                  <a:rPr lang="en-US" dirty="0" smtClean="0"/>
                  <a:t> b</a:t>
                </a:r>
                <a:r>
                  <a:rPr lang="ru-RU" dirty="0" smtClean="0"/>
                  <a:t>  выбранной системы счисления выборов.</a:t>
                </a:r>
                <a:endParaRPr lang="en-US" dirty="0" smtClean="0"/>
              </a:p>
              <a:p>
                <a:r>
                  <a:rPr lang="ru-RU" dirty="0" smtClean="0"/>
                  <a:t>  </a:t>
                </a:r>
                <a:r>
                  <a:rPr lang="ru-RU" dirty="0"/>
                  <a:t>В </a:t>
                </a:r>
                <a:r>
                  <a:rPr lang="ru-RU" dirty="0" smtClean="0"/>
                  <a:t>нашем </a:t>
                </a:r>
                <a:r>
                  <a:rPr lang="ru-RU" dirty="0"/>
                  <a:t>случае сервер  для подсчетов голосов работает с десятичными числами, поэтому </a:t>
                </a:r>
                <a:r>
                  <a:rPr lang="ru-RU" dirty="0" smtClean="0"/>
                  <a:t>представление очевидно. </a:t>
                </a:r>
                <a:endParaRPr lang="ru-RU" dirty="0"/>
              </a:p>
              <a:p>
                <a:pPr marL="0" indent="0">
                  <a:buNone/>
                </a:pPr>
                <a:r>
                  <a:rPr lang="ru-RU" dirty="0" smtClean="0"/>
                  <a:t>        </a:t>
                </a:r>
                <a14:m>
                  <m:oMath xmlns:m="http://schemas.openxmlformats.org/officeDocument/2006/math">
                    <m:r>
                      <a:rPr lang="ru-RU" i="1">
                        <a:latin typeface="Cambria Math"/>
                      </a:rPr>
                      <m:t>15232=1∗</m:t>
                    </m:r>
                    <m:sSup>
                      <m:sSupPr>
                        <m:ctrlPr>
                          <a:rPr lang="ru-RU" i="1">
                            <a:latin typeface="Cambria Math"/>
                          </a:rPr>
                        </m:ctrlPr>
                      </m:sSupPr>
                      <m:e>
                        <m:r>
                          <a:rPr lang="ru-RU" i="1">
                            <a:latin typeface="Cambria Math"/>
                          </a:rPr>
                          <m:t>10</m:t>
                        </m:r>
                      </m:e>
                      <m:sup>
                        <m:r>
                          <a:rPr lang="ru-RU" i="1">
                            <a:latin typeface="Cambria Math"/>
                          </a:rPr>
                          <m:t>4</m:t>
                        </m:r>
                      </m:sup>
                    </m:sSup>
                    <m:r>
                      <a:rPr lang="ru-RU" i="1">
                        <a:latin typeface="Cambria Math"/>
                      </a:rPr>
                      <m:t>+5∗</m:t>
                    </m:r>
                    <m:sSup>
                      <m:sSupPr>
                        <m:ctrlPr>
                          <a:rPr lang="ru-RU" i="1">
                            <a:latin typeface="Cambria Math"/>
                          </a:rPr>
                        </m:ctrlPr>
                      </m:sSupPr>
                      <m:e>
                        <m:r>
                          <a:rPr lang="ru-RU" i="1">
                            <a:latin typeface="Cambria Math"/>
                          </a:rPr>
                          <m:t>10</m:t>
                        </m:r>
                      </m:e>
                      <m:sup>
                        <m:r>
                          <a:rPr lang="ru-RU" i="1">
                            <a:latin typeface="Cambria Math"/>
                          </a:rPr>
                          <m:t>3</m:t>
                        </m:r>
                      </m:sup>
                    </m:sSup>
                    <m:r>
                      <a:rPr lang="ru-RU" i="1">
                        <a:latin typeface="Cambria Math"/>
                      </a:rPr>
                      <m:t>+2∗</m:t>
                    </m:r>
                    <m:sSup>
                      <m:sSupPr>
                        <m:ctrlPr>
                          <a:rPr lang="ru-RU" i="1">
                            <a:latin typeface="Cambria Math"/>
                          </a:rPr>
                        </m:ctrlPr>
                      </m:sSupPr>
                      <m:e>
                        <m:r>
                          <a:rPr lang="ru-RU" i="1">
                            <a:latin typeface="Cambria Math"/>
                          </a:rPr>
                          <m:t>10</m:t>
                        </m:r>
                      </m:e>
                      <m:sup>
                        <m:r>
                          <a:rPr lang="ru-RU" i="1">
                            <a:latin typeface="Cambria Math"/>
                          </a:rPr>
                          <m:t>2</m:t>
                        </m:r>
                      </m:sup>
                    </m:sSup>
                    <m:r>
                      <a:rPr lang="ru-RU" i="1">
                        <a:latin typeface="Cambria Math"/>
                      </a:rPr>
                      <m:t>+3∗</m:t>
                    </m:r>
                    <m:sSup>
                      <m:sSupPr>
                        <m:ctrlPr>
                          <a:rPr lang="ru-RU" i="1">
                            <a:latin typeface="Cambria Math"/>
                          </a:rPr>
                        </m:ctrlPr>
                      </m:sSupPr>
                      <m:e>
                        <m:r>
                          <a:rPr lang="ru-RU" i="1">
                            <a:latin typeface="Cambria Math"/>
                          </a:rPr>
                          <m:t>10</m:t>
                        </m:r>
                      </m:e>
                      <m:sup>
                        <m:r>
                          <a:rPr lang="ru-RU" i="1">
                            <a:latin typeface="Cambria Math"/>
                          </a:rPr>
                          <m:t>1</m:t>
                        </m:r>
                      </m:sup>
                    </m:sSup>
                    <m:r>
                      <a:rPr lang="ru-RU" i="1">
                        <a:latin typeface="Cambria Math"/>
                      </a:rPr>
                      <m:t>+2∗</m:t>
                    </m:r>
                    <m:sSup>
                      <m:sSupPr>
                        <m:ctrlPr>
                          <a:rPr lang="ru-RU" i="1">
                            <a:latin typeface="Cambria Math"/>
                          </a:rPr>
                        </m:ctrlPr>
                      </m:sSupPr>
                      <m:e>
                        <m:r>
                          <a:rPr lang="ru-RU" i="1">
                            <a:latin typeface="Cambria Math"/>
                          </a:rPr>
                          <m:t>10</m:t>
                        </m:r>
                      </m:e>
                      <m:sup>
                        <m:r>
                          <a:rPr lang="ru-RU" i="1">
                            <a:latin typeface="Cambria Math"/>
                          </a:rPr>
                          <m:t>0</m:t>
                        </m:r>
                      </m:sup>
                    </m:sSup>
                    <m:r>
                      <a:rPr lang="ru-RU" i="1">
                        <a:latin typeface="Cambria Math"/>
                      </a:rPr>
                      <m:t>. </m:t>
                    </m:r>
                  </m:oMath>
                </a14:m>
                <a:endParaRPr lang="ru-RU" dirty="0" smtClean="0"/>
              </a:p>
              <a:p>
                <a:pPr marL="0" indent="0">
                  <a:buNone/>
                </a:pPr>
                <a:endParaRPr lang="ru-RU" dirty="0"/>
              </a:p>
              <a:p>
                <a:r>
                  <a:rPr lang="ru-RU" dirty="0"/>
                  <a:t>В силу </a:t>
                </a:r>
                <a:r>
                  <a:rPr lang="ru-RU" dirty="0" err="1"/>
                  <a:t>гомоморфности</a:t>
                </a:r>
                <a:r>
                  <a:rPr lang="ru-RU" dirty="0"/>
                  <a:t> криптосистемы индекс максимального элемента </a:t>
                </a:r>
                <a:r>
                  <a:rPr lang="ru-RU" dirty="0" smtClean="0"/>
                  <a:t>представления числа и </a:t>
                </a:r>
                <a:r>
                  <a:rPr lang="ru-RU" dirty="0"/>
                  <a:t>будет индексом победившего кандидата. Следовательно, можно сделать вывод о том, что </a:t>
                </a:r>
                <a:r>
                  <a:rPr lang="ru-RU" b="1" dirty="0"/>
                  <a:t>победителями электронных выборов являются кандидаты  </a:t>
                </a:r>
                <a:r>
                  <a:rPr lang="en-US" b="1" dirty="0"/>
                  <a:t>B</a:t>
                </a:r>
                <a:r>
                  <a:rPr lang="ru-RU" b="1" dirty="0"/>
                  <a:t>2 и </a:t>
                </a:r>
                <a:r>
                  <a:rPr lang="en-US" b="1" dirty="0"/>
                  <a:t>B</a:t>
                </a:r>
                <a:r>
                  <a:rPr lang="ru-RU" b="1" dirty="0"/>
                  <a:t>4. </a:t>
                </a:r>
              </a:p>
              <a:p>
                <a:endParaRPr lang="ru-RU" b="1"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57200" y="1196752"/>
                <a:ext cx="8229600" cy="4929411"/>
              </a:xfrm>
              <a:blipFill rotWithShape="1">
                <a:blip r:embed="rId2"/>
                <a:stretch>
                  <a:fillRect l="-741" t="-1607"/>
                </a:stretch>
              </a:blipFill>
            </p:spPr>
            <p:txBody>
              <a:bodyPr/>
              <a:lstStyle/>
              <a:p>
                <a:r>
                  <a:rPr lang="ru-RU">
                    <a:noFill/>
                  </a:rPr>
                  <a:t> </a:t>
                </a:r>
              </a:p>
            </p:txBody>
          </p:sp>
        </mc:Fallback>
      </mc:AlternateContent>
    </p:spTree>
    <p:extLst>
      <p:ext uri="{BB962C8B-B14F-4D97-AF65-F5344CB8AC3E}">
        <p14:creationId xmlns:p14="http://schemas.microsoft.com/office/powerpoint/2010/main" val="2948741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Тест  </a:t>
            </a:r>
            <a:r>
              <a:rPr lang="en-US" dirty="0" smtClean="0"/>
              <a:t>MLS</a:t>
            </a:r>
            <a:endParaRPr lang="ru-RU" dirty="0"/>
          </a:p>
        </p:txBody>
      </p:sp>
      <p:sp>
        <p:nvSpPr>
          <p:cNvPr id="3" name="Объект 2"/>
          <p:cNvSpPr>
            <a:spLocks noGrp="1"/>
          </p:cNvSpPr>
          <p:nvPr>
            <p:ph idx="1"/>
          </p:nvPr>
        </p:nvSpPr>
        <p:spPr/>
        <p:txBody>
          <a:bodyPr>
            <a:normAutofit fontScale="77500" lnSpcReduction="20000"/>
          </a:bodyPr>
          <a:lstStyle/>
          <a:p>
            <a:r>
              <a:rPr lang="ru-RU" dirty="0"/>
              <a:t>Одним из важных условий электронного голосования является доказательство того, что входящий голос не был создан с целью  взлома системы и манипулирования выборами и является  результатом шифрования истинного сообщения.  Именно </a:t>
            </a:r>
            <a:r>
              <a:rPr lang="ru-RU" dirty="0" smtClean="0"/>
              <a:t>для решения  </a:t>
            </a:r>
            <a:r>
              <a:rPr lang="ru-RU" dirty="0"/>
              <a:t>этой проблемы был создан  набор тестов, называемых MLS-доказательствами (</a:t>
            </a:r>
            <a:r>
              <a:rPr lang="ru-RU" i="1" dirty="0" err="1"/>
              <a:t>message</a:t>
            </a:r>
            <a:r>
              <a:rPr lang="ru-RU" i="1" dirty="0"/>
              <a:t> </a:t>
            </a:r>
            <a:r>
              <a:rPr lang="ru-RU" i="1" dirty="0" err="1"/>
              <a:t>lies</a:t>
            </a:r>
            <a:r>
              <a:rPr lang="ru-RU" i="1" dirty="0"/>
              <a:t> </a:t>
            </a:r>
            <a:r>
              <a:rPr lang="ru-RU" i="1" dirty="0" err="1"/>
              <a:t>in</a:t>
            </a:r>
            <a:r>
              <a:rPr lang="ru-RU" i="1" dirty="0"/>
              <a:t> a </a:t>
            </a:r>
            <a:r>
              <a:rPr lang="ru-RU" i="1" dirty="0" err="1"/>
              <a:t>set</a:t>
            </a:r>
            <a:r>
              <a:rPr lang="ru-RU" dirty="0"/>
              <a:t>)</a:t>
            </a:r>
          </a:p>
          <a:p>
            <a:r>
              <a:rPr lang="ru-RU" dirty="0"/>
              <a:t>Эти тесты могут проводиться по различным криптосистемам. Но в данном случае покажем алгоритм </a:t>
            </a:r>
            <a:r>
              <a:rPr lang="ru-RU" dirty="0" smtClean="0"/>
              <a:t> для рассматриваемой </a:t>
            </a:r>
            <a:r>
              <a:rPr lang="ru-RU" dirty="0"/>
              <a:t>нами системы </a:t>
            </a:r>
            <a:r>
              <a:rPr lang="ru-RU" dirty="0" err="1"/>
              <a:t>Пэйе</a:t>
            </a:r>
            <a:r>
              <a:rPr lang="ru-RU" dirty="0"/>
              <a:t>, обладающей свойствами </a:t>
            </a:r>
            <a:r>
              <a:rPr lang="ru-RU" dirty="0" err="1"/>
              <a:t>гомоморфности</a:t>
            </a:r>
            <a:r>
              <a:rPr lang="ru-RU" dirty="0"/>
              <a:t>.  Для  этого теста потребуется два участника: пользователь и верификатор.</a:t>
            </a:r>
          </a:p>
          <a:p>
            <a:endParaRPr lang="ru-RU" dirty="0"/>
          </a:p>
        </p:txBody>
      </p:sp>
    </p:spTree>
    <p:extLst>
      <p:ext uri="{BB962C8B-B14F-4D97-AF65-F5344CB8AC3E}">
        <p14:creationId xmlns:p14="http://schemas.microsoft.com/office/powerpoint/2010/main" val="2239619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214313" y="142875"/>
            <a:ext cx="8715375" cy="6572250"/>
          </a:xfrm>
        </p:spPr>
        <p:txBody>
          <a:bodyPr anchor="t"/>
          <a:lstStyle/>
          <a:p>
            <a:r>
              <a:rPr lang="ru-RU" altLang="ru-RU" sz="1800" smtClean="0"/>
              <a:t/>
            </a:r>
            <a:br>
              <a:rPr lang="ru-RU" altLang="ru-RU" sz="1800" smtClean="0"/>
            </a:br>
            <a:endParaRPr lang="ru-RU" altLang="ru-RU" sz="1800" smtClean="0"/>
          </a:p>
        </p:txBody>
      </p:sp>
      <p:sp>
        <p:nvSpPr>
          <p:cNvPr id="6" name="Номер слайда 5"/>
          <p:cNvSpPr>
            <a:spLocks noGrp="1"/>
          </p:cNvSpPr>
          <p:nvPr>
            <p:ph type="sldNum" sz="quarter" idx="12"/>
          </p:nvPr>
        </p:nvSpPr>
        <p:spPr/>
        <p:txBody>
          <a:bodyPr/>
          <a:lstStyle/>
          <a:p>
            <a:pPr>
              <a:defRPr/>
            </a:pPr>
            <a:fld id="{42444F91-D7F7-40AB-AC81-1D0993051674}" type="slidenum">
              <a:rPr lang="ru-RU"/>
              <a:pPr>
                <a:defRPr/>
              </a:pPr>
              <a:t>4</a:t>
            </a:fld>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3791555271"/>
              </p:ext>
            </p:extLst>
          </p:nvPr>
        </p:nvGraphicFramePr>
        <p:xfrm>
          <a:off x="571500" y="214313"/>
          <a:ext cx="8358188" cy="6278562"/>
        </p:xfrm>
        <a:graphic>
          <a:graphicData uri="http://schemas.openxmlformats.org/drawingml/2006/table">
            <a:tbl>
              <a:tblPr/>
              <a:tblGrid>
                <a:gridCol w="644613"/>
                <a:gridCol w="2081216"/>
                <a:gridCol w="5632359"/>
              </a:tblGrid>
              <a:tr h="3259490">
                <a:tc>
                  <a:txBody>
                    <a:bodyPr/>
                    <a:lstStyle/>
                    <a:p>
                      <a:pPr algn="ctr">
                        <a:lnSpc>
                          <a:spcPct val="150000"/>
                        </a:lnSpc>
                        <a:spcAft>
                          <a:spcPts val="0"/>
                        </a:spcAft>
                        <a:tabLst>
                          <a:tab pos="-1350645" algn="l"/>
                        </a:tabLst>
                      </a:pPr>
                      <a:r>
                        <a:rPr lang="en-US" sz="1800" dirty="0">
                          <a:latin typeface="Arial" pitchFamily="34" charset="0"/>
                          <a:ea typeface="Times New Roman"/>
                          <a:cs typeface="Arial" pitchFamily="34" charset="0"/>
                        </a:rPr>
                        <a:t>2</a:t>
                      </a:r>
                      <a:endParaRPr lang="ru-RU" sz="1800" dirty="0">
                        <a:latin typeface="Arial" pitchFamily="34" charset="0"/>
                        <a:ea typeface="Times New Roman"/>
                        <a:cs typeface="Arial" pitchFamily="34"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Lst>
                      </a:pPr>
                      <a:r>
                        <a:rPr lang="ru-RU" sz="1800" dirty="0">
                          <a:latin typeface="Arial" pitchFamily="34" charset="0"/>
                          <a:ea typeface="Times New Roman"/>
                          <a:cs typeface="Arial" pitchFamily="34" charset="0"/>
                        </a:rPr>
                        <a:t>Скрытный канал</a:t>
                      </a:r>
                    </a:p>
                    <a:p>
                      <a:pPr algn="l">
                        <a:lnSpc>
                          <a:spcPct val="150000"/>
                        </a:lnSpc>
                        <a:spcAft>
                          <a:spcPts val="0"/>
                        </a:spcAft>
                        <a:tabLst>
                          <a:tab pos="-1350645" algn="l"/>
                        </a:tabLst>
                      </a:pPr>
                      <a:endParaRPr lang="ru-RU" sz="1800" dirty="0">
                        <a:latin typeface="Arial" pitchFamily="34" charset="0"/>
                        <a:ea typeface="Times New Roman"/>
                        <a:cs typeface="Arial" pitchFamily="34"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Lst>
                      </a:pPr>
                      <a:r>
                        <a:rPr lang="ru-RU" sz="1800" dirty="0">
                          <a:latin typeface="Arial" pitchFamily="34" charset="0"/>
                          <a:ea typeface="Times New Roman"/>
                          <a:cs typeface="Arial" pitchFamily="34" charset="0"/>
                        </a:rPr>
                        <a:t>При помощи обмена совершенно неподозрительными сведениями два участника хотят передать некоторую дополнительную информацию в присутствии наблюдателя, который не должен догадаться о самом факте ее присутствия в основном </a:t>
                      </a:r>
                      <a:r>
                        <a:rPr lang="ru-RU" sz="1800" dirty="0" smtClean="0">
                          <a:latin typeface="Arial" pitchFamily="34" charset="0"/>
                          <a:ea typeface="Times New Roman"/>
                          <a:cs typeface="Arial" pitchFamily="34" charset="0"/>
                        </a:rPr>
                        <a:t>сообщении (Стеганография)</a:t>
                      </a:r>
                      <a:endParaRPr lang="ru-RU" sz="1800" dirty="0">
                        <a:latin typeface="Arial" pitchFamily="34" charset="0"/>
                        <a:ea typeface="Times New Roman"/>
                        <a:cs typeface="Arial" pitchFamily="34"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algn="ctr">
                        <a:lnSpc>
                          <a:spcPct val="150000"/>
                        </a:lnSpc>
                        <a:spcAft>
                          <a:spcPts val="0"/>
                        </a:spcAft>
                        <a:tabLst>
                          <a:tab pos="-1350645" algn="l"/>
                        </a:tabLst>
                      </a:pPr>
                      <a:r>
                        <a:rPr lang="en-US" sz="1800">
                          <a:latin typeface="Arial" pitchFamily="34" charset="0"/>
                          <a:ea typeface="Times New Roman"/>
                          <a:cs typeface="Arial" pitchFamily="34" charset="0"/>
                        </a:rPr>
                        <a:t>3</a:t>
                      </a:r>
                      <a:endParaRPr lang="ru-RU" sz="1800">
                        <a:latin typeface="Arial" pitchFamily="34" charset="0"/>
                        <a:ea typeface="Times New Roman"/>
                        <a:cs typeface="Arial" pitchFamily="34"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1350645" algn="l"/>
                        </a:tabLst>
                      </a:pPr>
                      <a:r>
                        <a:rPr lang="ru-RU" sz="1800" dirty="0" smtClean="0">
                          <a:latin typeface="Arial" pitchFamily="34" charset="0"/>
                          <a:ea typeface="Times New Roman"/>
                          <a:cs typeface="Arial" pitchFamily="34" charset="0"/>
                        </a:rPr>
                        <a:t>Разновидности  Э</a:t>
                      </a:r>
                      <a:r>
                        <a:rPr lang="en-US" sz="1800" dirty="0" smtClean="0">
                          <a:latin typeface="Arial" pitchFamily="34" charset="0"/>
                          <a:ea typeface="Times New Roman"/>
                          <a:cs typeface="Arial" pitchFamily="34" charset="0"/>
                        </a:rPr>
                        <a:t>ЦП</a:t>
                      </a:r>
                      <a:endParaRPr lang="ru-RU" sz="1800" dirty="0">
                        <a:latin typeface="Arial" pitchFamily="34" charset="0"/>
                        <a:ea typeface="Times New Roman"/>
                        <a:cs typeface="Arial" pitchFamily="34"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607592">
                <a:tc>
                  <a:txBody>
                    <a:bodyPr/>
                    <a:lstStyle/>
                    <a:p>
                      <a:pPr algn="ctr">
                        <a:lnSpc>
                          <a:spcPct val="150000"/>
                        </a:lnSpc>
                        <a:spcAft>
                          <a:spcPts val="0"/>
                        </a:spcAft>
                        <a:tabLst>
                          <a:tab pos="-1350645" algn="l"/>
                        </a:tabLst>
                      </a:pPr>
                      <a:r>
                        <a:rPr lang="en-US" sz="1800">
                          <a:latin typeface="Arial" pitchFamily="34" charset="0"/>
                          <a:ea typeface="Times New Roman"/>
                          <a:cs typeface="Arial" pitchFamily="34" charset="0"/>
                        </a:rPr>
                        <a:t>3.1</a:t>
                      </a:r>
                      <a:endParaRPr lang="ru-RU" sz="1800">
                        <a:latin typeface="Arial" pitchFamily="34" charset="0"/>
                        <a:ea typeface="Times New Roman"/>
                        <a:cs typeface="Arial" pitchFamily="34"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Lst>
                      </a:pPr>
                      <a:r>
                        <a:rPr lang="ru-RU" sz="1800">
                          <a:latin typeface="Arial" pitchFamily="34" charset="0"/>
                          <a:ea typeface="Times New Roman"/>
                          <a:cs typeface="Arial" pitchFamily="34" charset="0"/>
                        </a:rPr>
                        <a:t>Неоспоримая ЦП</a:t>
                      </a: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350645" algn="l"/>
                        </a:tabLst>
                      </a:pPr>
                      <a:r>
                        <a:rPr lang="ru-RU" sz="1800" dirty="0">
                          <a:latin typeface="Arial" pitchFamily="34" charset="0"/>
                          <a:ea typeface="Times New Roman"/>
                          <a:cs typeface="Arial" pitchFamily="34" charset="0"/>
                        </a:rPr>
                        <a:t>Подобно обычной ЦП, неоспоримая ЦП зависит от подписанного документа и секретного ключа автора ЦП. Однако в противоположность обычной ЦП неоспоримая ЦП не может быть верифицирована без участия ее автора</a:t>
                      </a: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53782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62500" lnSpcReduction="20000"/>
              </a:bodyPr>
              <a:lstStyle/>
              <a:p>
                <a:r>
                  <a:rPr lang="ru-RU" dirty="0"/>
                  <a:t>Пользователь должен доказать, что криптограмма </a:t>
                </a:r>
                <a14:m>
                  <m:oMath xmlns:m="http://schemas.openxmlformats.org/officeDocument/2006/math">
                    <m:r>
                      <a:rPr lang="ru-RU" i="1">
                        <a:latin typeface="Cambria Math"/>
                      </a:rPr>
                      <m:t>𝑐</m:t>
                    </m:r>
                    <m:r>
                      <a:rPr lang="ru-RU" i="1">
                        <a:latin typeface="Cambria Math"/>
                      </a:rPr>
                      <m:t>=</m:t>
                    </m:r>
                    <m:sSup>
                      <m:sSupPr>
                        <m:ctrlPr>
                          <a:rPr lang="ru-RU" i="1">
                            <a:latin typeface="Cambria Math"/>
                          </a:rPr>
                        </m:ctrlPr>
                      </m:sSupPr>
                      <m:e>
                        <m:r>
                          <a:rPr lang="ru-RU" i="1">
                            <a:latin typeface="Cambria Math"/>
                          </a:rPr>
                          <m:t>𝑔</m:t>
                        </m:r>
                      </m:e>
                      <m:sup>
                        <m:r>
                          <a:rPr lang="ru-RU" i="1">
                            <a:latin typeface="Cambria Math"/>
                          </a:rPr>
                          <m:t>𝑚𝑖</m:t>
                        </m:r>
                      </m:sup>
                    </m:sSup>
                    <m:r>
                      <a:rPr lang="ru-RU" i="1">
                        <a:latin typeface="Cambria Math"/>
                      </a:rPr>
                      <m:t>∙</m:t>
                    </m:r>
                    <m:sSup>
                      <m:sSupPr>
                        <m:ctrlPr>
                          <a:rPr lang="ru-RU" i="1">
                            <a:latin typeface="Cambria Math"/>
                          </a:rPr>
                        </m:ctrlPr>
                      </m:sSupPr>
                      <m:e>
                        <m:r>
                          <a:rPr lang="ru-RU" i="1">
                            <a:latin typeface="Cambria Math"/>
                          </a:rPr>
                          <m:t>𝑟</m:t>
                        </m:r>
                      </m:e>
                      <m:sup>
                        <m:r>
                          <a:rPr lang="ru-RU" i="1">
                            <a:latin typeface="Cambria Math"/>
                          </a:rPr>
                          <m:t>𝑁</m:t>
                        </m:r>
                      </m:sup>
                    </m:sSup>
                  </m:oMath>
                </a14:m>
                <a:r>
                  <a:rPr lang="ru-RU" i="1" dirty="0"/>
                  <a:t>(</a:t>
                </a:r>
                <a:r>
                  <a:rPr lang="en-US" i="1" dirty="0"/>
                  <a:t>mod N</a:t>
                </a:r>
                <a:r>
                  <a:rPr lang="ru-RU" i="1" baseline="30000" dirty="0"/>
                  <a:t>2</a:t>
                </a:r>
                <a:r>
                  <a:rPr lang="ru-RU" i="1" dirty="0"/>
                  <a:t>) </a:t>
                </a:r>
                <a:r>
                  <a:rPr lang="ru-RU" dirty="0"/>
                  <a:t>шифрует сообщение, принадлежащее  набору </a:t>
                </a:r>
                <a14:m>
                  <m:oMath xmlns:m="http://schemas.openxmlformats.org/officeDocument/2006/math">
                    <m:r>
                      <a:rPr lang="en-US" i="1">
                        <a:latin typeface="Cambria Math"/>
                      </a:rPr>
                      <m:t>𝑆</m:t>
                    </m:r>
                    <m:r>
                      <a:rPr lang="ru-RU" i="1">
                        <a:latin typeface="Cambria Math"/>
                      </a:rPr>
                      <m:t>= {</m:t>
                    </m:r>
                    <m:sSub>
                      <m:sSubPr>
                        <m:ctrlPr>
                          <a:rPr lang="ru-RU" i="1">
                            <a:latin typeface="Cambria Math"/>
                          </a:rPr>
                        </m:ctrlPr>
                      </m:sSubPr>
                      <m:e>
                        <m:r>
                          <a:rPr lang="en-US" i="1">
                            <a:latin typeface="Cambria Math"/>
                          </a:rPr>
                          <m:t>𝑚</m:t>
                        </m:r>
                      </m:e>
                      <m:sub>
                        <m:r>
                          <a:rPr lang="ru-RU" i="1">
                            <a:latin typeface="Cambria Math"/>
                          </a:rPr>
                          <m:t>1</m:t>
                        </m:r>
                      </m:sub>
                    </m:sSub>
                    <m:r>
                      <a:rPr lang="ru-RU" i="1">
                        <a:latin typeface="Cambria Math"/>
                      </a:rPr>
                      <m:t> , </m:t>
                    </m:r>
                    <m:sSub>
                      <m:sSubPr>
                        <m:ctrlPr>
                          <a:rPr lang="ru-RU" i="1">
                            <a:latin typeface="Cambria Math"/>
                          </a:rPr>
                        </m:ctrlPr>
                      </m:sSubPr>
                      <m:e>
                        <m:r>
                          <a:rPr lang="en-US" i="1">
                            <a:latin typeface="Cambria Math"/>
                          </a:rPr>
                          <m:t>𝑚</m:t>
                        </m:r>
                      </m:e>
                      <m:sub>
                        <m:r>
                          <a:rPr lang="ru-RU" i="1">
                            <a:latin typeface="Cambria Math"/>
                          </a:rPr>
                          <m:t>2</m:t>
                        </m:r>
                      </m:sub>
                    </m:sSub>
                    <m:r>
                      <a:rPr lang="ru-RU" i="1">
                        <a:latin typeface="Cambria Math"/>
                      </a:rPr>
                      <m:t>, … , </m:t>
                    </m:r>
                    <m:sSub>
                      <m:sSubPr>
                        <m:ctrlPr>
                          <a:rPr lang="ru-RU" i="1">
                            <a:latin typeface="Cambria Math"/>
                          </a:rPr>
                        </m:ctrlPr>
                      </m:sSubPr>
                      <m:e>
                        <m:r>
                          <a:rPr lang="en-US" i="1">
                            <a:latin typeface="Cambria Math"/>
                          </a:rPr>
                          <m:t>𝑚</m:t>
                        </m:r>
                      </m:e>
                      <m:sub>
                        <m:r>
                          <a:rPr lang="en-US" i="1">
                            <a:latin typeface="Cambria Math"/>
                          </a:rPr>
                          <m:t>𝑝</m:t>
                        </m:r>
                      </m:sub>
                    </m:sSub>
                  </m:oMath>
                </a14:m>
                <a:r>
                  <a:rPr lang="ru-RU" i="1" dirty="0"/>
                  <a:t>), </a:t>
                </a:r>
                <a:r>
                  <a:rPr lang="ru-RU" dirty="0"/>
                  <a:t>где</a:t>
                </a:r>
                <a:r>
                  <a:rPr lang="ru-RU" i="1" dirty="0"/>
                  <a:t> </a:t>
                </a:r>
                <a14:m>
                  <m:oMath xmlns:m="http://schemas.openxmlformats.org/officeDocument/2006/math">
                    <m:sSub>
                      <m:sSubPr>
                        <m:ctrlPr>
                          <a:rPr lang="ru-RU" i="1">
                            <a:latin typeface="Cambria Math"/>
                          </a:rPr>
                        </m:ctrlPr>
                      </m:sSubPr>
                      <m:e>
                        <m:r>
                          <a:rPr lang="en-US" i="1">
                            <a:latin typeface="Cambria Math"/>
                          </a:rPr>
                          <m:t>𝑚</m:t>
                        </m:r>
                      </m:e>
                      <m:sub>
                        <m:r>
                          <a:rPr lang="en-US" i="1">
                            <a:latin typeface="Cambria Math"/>
                          </a:rPr>
                          <m:t>𝑖</m:t>
                        </m:r>
                      </m:sub>
                    </m:sSub>
                    <m:r>
                      <a:rPr lang="en-US" i="1">
                        <a:latin typeface="Cambria Math"/>
                      </a:rPr>
                      <m:t> </m:t>
                    </m:r>
                  </m:oMath>
                </a14:m>
                <a:r>
                  <a:rPr lang="ru-RU" dirty="0"/>
                  <a:t>представляет собой исходное сообщение. </a:t>
                </a:r>
              </a:p>
              <a:p>
                <a:r>
                  <a:rPr lang="ru-RU" dirty="0"/>
                  <a:t> Пользователь генерирует </a:t>
                </a:r>
                <a14:m>
                  <m:oMath xmlns:m="http://schemas.openxmlformats.org/officeDocument/2006/math">
                    <m:r>
                      <a:rPr lang="ru-RU" i="1">
                        <a:latin typeface="Cambria Math"/>
                      </a:rPr>
                      <m:t>𝑝</m:t>
                    </m:r>
                    <m:r>
                      <a:rPr lang="ru-RU" i="1">
                        <a:latin typeface="Cambria Math"/>
                      </a:rPr>
                      <m:t>∈ </m:t>
                    </m:r>
                    <m:sSubSup>
                      <m:sSubSupPr>
                        <m:ctrlPr>
                          <a:rPr lang="ru-RU" i="1">
                            <a:latin typeface="Cambria Math"/>
                          </a:rPr>
                        </m:ctrlPr>
                      </m:sSubSupPr>
                      <m:e>
                        <m:r>
                          <a:rPr lang="ru-RU" i="1">
                            <a:latin typeface="Cambria Math"/>
                          </a:rPr>
                          <m:t>𝑍</m:t>
                        </m:r>
                      </m:e>
                      <m:sub>
                        <m:r>
                          <a:rPr lang="ru-RU" i="1">
                            <a:latin typeface="Cambria Math"/>
                          </a:rPr>
                          <m:t>𝑁</m:t>
                        </m:r>
                      </m:sub>
                      <m:sup>
                        <m:r>
                          <a:rPr lang="ru-RU" i="1">
                            <a:latin typeface="Cambria Math"/>
                          </a:rPr>
                          <m:t>∗</m:t>
                        </m:r>
                      </m:sup>
                    </m:sSubSup>
                  </m:oMath>
                </a14:m>
                <a:r>
                  <a:rPr lang="ru-RU" dirty="0"/>
                  <a:t> ,  </a:t>
                </a:r>
                <a14:m>
                  <m:oMath xmlns:m="http://schemas.openxmlformats.org/officeDocument/2006/math">
                    <m:r>
                      <a:rPr lang="ru-RU" i="1">
                        <a:latin typeface="Cambria Math"/>
                      </a:rPr>
                      <m:t>𝑝</m:t>
                    </m:r>
                    <m:r>
                      <a:rPr lang="ru-RU" i="1">
                        <a:latin typeface="Cambria Math"/>
                      </a:rPr>
                      <m:t>−1</m:t>
                    </m:r>
                  </m:oMath>
                </a14:m>
                <a:r>
                  <a:rPr lang="ru-RU" dirty="0"/>
                  <a:t> случайных значений </a:t>
                </a:r>
                <a14:m>
                  <m:oMath xmlns:m="http://schemas.openxmlformats.org/officeDocument/2006/math">
                    <m:d>
                      <m:dPr>
                        <m:begChr m:val="{"/>
                        <m:endChr m:val="}"/>
                        <m:ctrlPr>
                          <a:rPr lang="ru-RU" i="1">
                            <a:latin typeface="Cambria Math"/>
                          </a:rPr>
                        </m:ctrlPr>
                      </m:dPr>
                      <m:e>
                        <m:sSub>
                          <m:sSubPr>
                            <m:ctrlPr>
                              <a:rPr lang="ru-RU" i="1">
                                <a:latin typeface="Cambria Math"/>
                              </a:rPr>
                            </m:ctrlPr>
                          </m:sSubPr>
                          <m:e>
                            <m:r>
                              <a:rPr lang="ru-RU" i="1">
                                <a:latin typeface="Cambria Math"/>
                              </a:rPr>
                              <m:t>𝑒</m:t>
                            </m:r>
                          </m:e>
                          <m:sub>
                            <m:r>
                              <a:rPr lang="ru-RU" i="1">
                                <a:latin typeface="Cambria Math"/>
                              </a:rPr>
                              <m:t>𝑗</m:t>
                            </m:r>
                          </m:sub>
                        </m:sSub>
                      </m:e>
                    </m:d>
                  </m:oMath>
                </a14:m>
                <a:r>
                  <a:rPr lang="ru-RU" dirty="0"/>
                  <a:t> </a:t>
                </a:r>
                <a:r>
                  <a:rPr lang="en-US" i="1" baseline="-25000" dirty="0"/>
                  <a:t>j</a:t>
                </a:r>
                <a:r>
                  <a:rPr lang="ru-RU" i="1" baseline="-25000" dirty="0"/>
                  <a:t> ≠ </a:t>
                </a:r>
                <a:r>
                  <a:rPr lang="en-US" i="1" baseline="-25000" dirty="0" err="1"/>
                  <a:t>i</a:t>
                </a:r>
                <a:r>
                  <a:rPr lang="en-US" i="1" baseline="-25000" dirty="0"/>
                  <a:t> </a:t>
                </a:r>
                <a14:m>
                  <m:oMath xmlns:m="http://schemas.openxmlformats.org/officeDocument/2006/math">
                    <m:r>
                      <a:rPr lang="en-US" i="1" baseline="-25000">
                        <a:latin typeface="Cambria Math"/>
                      </a:rPr>
                      <m:t> </m:t>
                    </m:r>
                    <m:r>
                      <a:rPr lang="ru-RU" i="1">
                        <a:latin typeface="Cambria Math"/>
                      </a:rPr>
                      <m:t>∈ </m:t>
                    </m:r>
                    <m:sSubSup>
                      <m:sSubSupPr>
                        <m:ctrlPr>
                          <a:rPr lang="ru-RU" i="1">
                            <a:latin typeface="Cambria Math"/>
                          </a:rPr>
                        </m:ctrlPr>
                      </m:sSubSupPr>
                      <m:e>
                        <m:r>
                          <a:rPr lang="ru-RU" i="1">
                            <a:latin typeface="Cambria Math"/>
                          </a:rPr>
                          <m:t>𝑍</m:t>
                        </m:r>
                      </m:e>
                      <m:sub>
                        <m:r>
                          <a:rPr lang="ru-RU" i="1">
                            <a:latin typeface="Cambria Math"/>
                          </a:rPr>
                          <m:t>𝑁</m:t>
                        </m:r>
                      </m:sub>
                      <m:sup>
                        <m:r>
                          <a:rPr lang="ru-RU" i="1">
                            <a:latin typeface="Cambria Math"/>
                          </a:rPr>
                          <m:t>∗</m:t>
                        </m:r>
                      </m:sup>
                    </m:sSubSup>
                  </m:oMath>
                </a14:m>
                <a:r>
                  <a:rPr lang="ru-RU" dirty="0"/>
                  <a:t>   и </a:t>
                </a:r>
                <a14:m>
                  <m:oMath xmlns:m="http://schemas.openxmlformats.org/officeDocument/2006/math">
                    <m:r>
                      <a:rPr lang="ru-RU" i="1">
                        <a:latin typeface="Cambria Math"/>
                      </a:rPr>
                      <m:t>𝑝</m:t>
                    </m:r>
                    <m:r>
                      <a:rPr lang="ru-RU" i="1">
                        <a:latin typeface="Cambria Math"/>
                      </a:rPr>
                      <m:t>−1</m:t>
                    </m:r>
                  </m:oMath>
                </a14:m>
                <a:r>
                  <a:rPr lang="ru-RU" dirty="0"/>
                  <a:t> случайных значений </a:t>
                </a:r>
                <a14:m>
                  <m:oMath xmlns:m="http://schemas.openxmlformats.org/officeDocument/2006/math">
                    <m:d>
                      <m:dPr>
                        <m:begChr m:val="{"/>
                        <m:endChr m:val="}"/>
                        <m:ctrlPr>
                          <a:rPr lang="ru-RU" i="1">
                            <a:latin typeface="Cambria Math"/>
                          </a:rPr>
                        </m:ctrlPr>
                      </m:dPr>
                      <m:e>
                        <m:sSub>
                          <m:sSubPr>
                            <m:ctrlPr>
                              <a:rPr lang="ru-RU" i="1">
                                <a:latin typeface="Cambria Math"/>
                              </a:rPr>
                            </m:ctrlPr>
                          </m:sSubPr>
                          <m:e>
                            <m:r>
                              <a:rPr lang="en-US" i="1">
                                <a:latin typeface="Cambria Math"/>
                              </a:rPr>
                              <m:t>𝑣</m:t>
                            </m:r>
                          </m:e>
                          <m:sub>
                            <m:r>
                              <a:rPr lang="ru-RU" i="1">
                                <a:latin typeface="Cambria Math"/>
                              </a:rPr>
                              <m:t>𝑗</m:t>
                            </m:r>
                          </m:sub>
                        </m:sSub>
                      </m:e>
                    </m:d>
                  </m:oMath>
                </a14:m>
                <a:r>
                  <a:rPr lang="ru-RU" dirty="0"/>
                  <a:t> </a:t>
                </a:r>
                <a:r>
                  <a:rPr lang="en-US" i="1" baseline="-25000" dirty="0"/>
                  <a:t>j</a:t>
                </a:r>
                <a:r>
                  <a:rPr lang="ru-RU" i="1" baseline="-25000" dirty="0"/>
                  <a:t> ≠ </a:t>
                </a:r>
                <a:r>
                  <a:rPr lang="en-US" i="1" baseline="-25000" dirty="0" err="1"/>
                  <a:t>i</a:t>
                </a:r>
                <a:r>
                  <a:rPr lang="en-US" i="1" baseline="-25000" dirty="0"/>
                  <a:t> </a:t>
                </a:r>
                <a14:m>
                  <m:oMath xmlns:m="http://schemas.openxmlformats.org/officeDocument/2006/math">
                    <m:r>
                      <a:rPr lang="en-US" i="1" baseline="-25000">
                        <a:latin typeface="Cambria Math"/>
                      </a:rPr>
                      <m:t> </m:t>
                    </m:r>
                    <m:r>
                      <a:rPr lang="ru-RU" i="1">
                        <a:latin typeface="Cambria Math"/>
                      </a:rPr>
                      <m:t>∈ </m:t>
                    </m:r>
                    <m:sSubSup>
                      <m:sSubSupPr>
                        <m:ctrlPr>
                          <a:rPr lang="ru-RU" i="1">
                            <a:latin typeface="Cambria Math"/>
                          </a:rPr>
                        </m:ctrlPr>
                      </m:sSubSupPr>
                      <m:e>
                        <m:r>
                          <a:rPr lang="ru-RU" i="1">
                            <a:latin typeface="Cambria Math"/>
                          </a:rPr>
                          <m:t>𝑍</m:t>
                        </m:r>
                      </m:e>
                      <m:sub>
                        <m:r>
                          <a:rPr lang="ru-RU" i="1">
                            <a:latin typeface="Cambria Math"/>
                          </a:rPr>
                          <m:t>𝑁</m:t>
                        </m:r>
                      </m:sub>
                      <m:sup>
                        <m:r>
                          <a:rPr lang="ru-RU" i="1">
                            <a:latin typeface="Cambria Math"/>
                          </a:rPr>
                          <m:t>∗</m:t>
                        </m:r>
                      </m:sup>
                    </m:sSubSup>
                  </m:oMath>
                </a14:m>
                <a:r>
                  <a:rPr lang="ru-RU" dirty="0"/>
                  <a:t> . </a:t>
                </a:r>
              </a:p>
              <a:p>
                <a:r>
                  <a:rPr lang="ru-RU" dirty="0"/>
                  <a:t>Далее пользователь вычисляет: </a:t>
                </a:r>
              </a:p>
              <a:p>
                <a14:m>
                  <m:oMath xmlns:m="http://schemas.openxmlformats.org/officeDocument/2006/math">
                    <m:sSub>
                      <m:sSubPr>
                        <m:ctrlPr>
                          <a:rPr lang="ru-RU" i="1">
                            <a:latin typeface="Cambria Math"/>
                          </a:rPr>
                        </m:ctrlPr>
                      </m:sSubPr>
                      <m:e>
                        <m:r>
                          <a:rPr lang="ru-RU" i="1">
                            <a:latin typeface="Cambria Math"/>
                          </a:rPr>
                          <m:t>𝑢</m:t>
                        </m:r>
                      </m:e>
                      <m:sub>
                        <m:r>
                          <a:rPr lang="ru-RU" i="1">
                            <a:latin typeface="Cambria Math"/>
                          </a:rPr>
                          <m:t>𝑖</m:t>
                        </m:r>
                      </m:sub>
                    </m:sSub>
                    <m:r>
                      <a:rPr lang="ru-RU" i="1">
                        <a:latin typeface="Cambria Math"/>
                      </a:rPr>
                      <m:t>=</m:t>
                    </m:r>
                    <m:sSup>
                      <m:sSupPr>
                        <m:ctrlPr>
                          <a:rPr lang="ru-RU" i="1">
                            <a:latin typeface="Cambria Math"/>
                          </a:rPr>
                        </m:ctrlPr>
                      </m:sSupPr>
                      <m:e>
                        <m:r>
                          <a:rPr lang="ru-RU" i="1">
                            <a:latin typeface="Cambria Math"/>
                          </a:rPr>
                          <m:t>𝑝</m:t>
                        </m:r>
                      </m:e>
                      <m:sup>
                        <m:r>
                          <a:rPr lang="ru-RU" i="1">
                            <a:latin typeface="Cambria Math"/>
                          </a:rPr>
                          <m:t>𝑁</m:t>
                        </m:r>
                      </m:sup>
                    </m:sSup>
                    <m:r>
                      <a:rPr lang="ru-RU" i="1">
                        <a:latin typeface="Cambria Math"/>
                      </a:rPr>
                      <m:t>(</m:t>
                    </m:r>
                    <m:r>
                      <a:rPr lang="ru-RU" i="1">
                        <a:latin typeface="Cambria Math"/>
                      </a:rPr>
                      <m:t>𝑚𝑜𝑑</m:t>
                    </m:r>
                    <m:r>
                      <a:rPr lang="ru-RU" i="1">
                        <a:latin typeface="Cambria Math"/>
                      </a:rPr>
                      <m:t> </m:t>
                    </m:r>
                  </m:oMath>
                </a14:m>
                <a:r>
                  <a:rPr lang="ru-RU" dirty="0"/>
                  <a:t> </a:t>
                </a:r>
                <a:r>
                  <a:rPr lang="en-US" i="1" dirty="0"/>
                  <a:t>N</a:t>
                </a:r>
                <a:r>
                  <a:rPr lang="ru-RU" i="1" baseline="30000" dirty="0"/>
                  <a:t>2</a:t>
                </a:r>
                <a:r>
                  <a:rPr lang="ru-RU" dirty="0"/>
                  <a:t>) и  </a:t>
                </a:r>
                <a14:m>
                  <m:oMath xmlns:m="http://schemas.openxmlformats.org/officeDocument/2006/math">
                    <m:d>
                      <m:dPr>
                        <m:begChr m:val="{"/>
                        <m:endChr m:val="}"/>
                        <m:ctrlPr>
                          <a:rPr lang="ru-RU" i="1">
                            <a:latin typeface="Cambria Math"/>
                          </a:rPr>
                        </m:ctrlPr>
                      </m:dPr>
                      <m:e>
                        <m:sSub>
                          <m:sSubPr>
                            <m:ctrlPr>
                              <a:rPr lang="ru-RU" i="1">
                                <a:latin typeface="Cambria Math"/>
                              </a:rPr>
                            </m:ctrlPr>
                          </m:sSubPr>
                          <m:e>
                            <m:r>
                              <a:rPr lang="ru-RU" i="1">
                                <a:latin typeface="Cambria Math"/>
                              </a:rPr>
                              <m:t>𝑢</m:t>
                            </m:r>
                          </m:e>
                          <m:sub>
                            <m:r>
                              <a:rPr lang="ru-RU" i="1">
                                <a:latin typeface="Cambria Math"/>
                              </a:rPr>
                              <m:t>𝑖</m:t>
                            </m:r>
                          </m:sub>
                        </m:sSub>
                        <m:r>
                          <a:rPr lang="ru-RU" i="1">
                            <a:latin typeface="Cambria Math"/>
                          </a:rPr>
                          <m:t>=</m:t>
                        </m:r>
                        <m:sSubSup>
                          <m:sSubSupPr>
                            <m:ctrlPr>
                              <a:rPr lang="ru-RU" i="1">
                                <a:latin typeface="Cambria Math"/>
                              </a:rPr>
                            </m:ctrlPr>
                          </m:sSubSupPr>
                          <m:e>
                            <m:r>
                              <a:rPr lang="en-US" i="1">
                                <a:latin typeface="Cambria Math"/>
                              </a:rPr>
                              <m:t>𝑣</m:t>
                            </m:r>
                          </m:e>
                          <m:sub>
                            <m:r>
                              <a:rPr lang="ru-RU" i="1">
                                <a:latin typeface="Cambria Math"/>
                              </a:rPr>
                              <m:t>𝑖</m:t>
                            </m:r>
                          </m:sub>
                          <m:sup>
                            <m:r>
                              <a:rPr lang="ru-RU" i="1">
                                <a:latin typeface="Cambria Math"/>
                              </a:rPr>
                              <m:t>𝑁</m:t>
                            </m:r>
                          </m:sup>
                        </m:sSubSup>
                        <m:sSup>
                          <m:sSupPr>
                            <m:ctrlPr>
                              <a:rPr lang="ru-RU" i="1">
                                <a:latin typeface="Cambria Math"/>
                              </a:rPr>
                            </m:ctrlPr>
                          </m:sSupPr>
                          <m:e>
                            <m:d>
                              <m:dPr>
                                <m:ctrlPr>
                                  <a:rPr lang="ru-RU" i="1">
                                    <a:latin typeface="Cambria Math"/>
                                  </a:rPr>
                                </m:ctrlPr>
                              </m:dPr>
                              <m:e>
                                <m:f>
                                  <m:fPr>
                                    <m:ctrlPr>
                                      <a:rPr lang="ru-RU" i="1">
                                        <a:latin typeface="Cambria Math"/>
                                      </a:rPr>
                                    </m:ctrlPr>
                                  </m:fPr>
                                  <m:num>
                                    <m:sSup>
                                      <m:sSupPr>
                                        <m:ctrlPr>
                                          <a:rPr lang="ru-RU" i="1">
                                            <a:latin typeface="Cambria Math"/>
                                          </a:rPr>
                                        </m:ctrlPr>
                                      </m:sSupPr>
                                      <m:e>
                                        <m:r>
                                          <a:rPr lang="ru-RU" i="1">
                                            <a:latin typeface="Cambria Math"/>
                                          </a:rPr>
                                          <m:t>𝑔</m:t>
                                        </m:r>
                                      </m:e>
                                      <m:sup>
                                        <m:r>
                                          <a:rPr lang="ru-RU" i="1">
                                            <a:latin typeface="Cambria Math"/>
                                          </a:rPr>
                                          <m:t>𝑚𝑗</m:t>
                                        </m:r>
                                      </m:sup>
                                    </m:sSup>
                                  </m:num>
                                  <m:den>
                                    <m:r>
                                      <a:rPr lang="ru-RU" i="1">
                                        <a:latin typeface="Cambria Math"/>
                                      </a:rPr>
                                      <m:t>𝑐</m:t>
                                    </m:r>
                                  </m:den>
                                </m:f>
                              </m:e>
                            </m:d>
                          </m:e>
                          <m:sup>
                            <m:sSub>
                              <m:sSubPr>
                                <m:ctrlPr>
                                  <a:rPr lang="ru-RU" i="1">
                                    <a:latin typeface="Cambria Math"/>
                                  </a:rPr>
                                </m:ctrlPr>
                              </m:sSubPr>
                              <m:e>
                                <m:r>
                                  <a:rPr lang="ru-RU" i="1">
                                    <a:latin typeface="Cambria Math"/>
                                  </a:rPr>
                                  <m:t>𝑒</m:t>
                                </m:r>
                              </m:e>
                              <m:sub>
                                <m:r>
                                  <a:rPr lang="ru-RU" i="1">
                                    <a:latin typeface="Cambria Math"/>
                                  </a:rPr>
                                  <m:t>𝑗</m:t>
                                </m:r>
                              </m:sub>
                            </m:sSub>
                          </m:sup>
                        </m:sSup>
                        <m:d>
                          <m:dPr>
                            <m:ctrlPr>
                              <a:rPr lang="ru-RU" i="1">
                                <a:latin typeface="Cambria Math"/>
                              </a:rPr>
                            </m:ctrlPr>
                          </m:dPr>
                          <m:e>
                            <m:r>
                              <a:rPr lang="ru-RU" i="1">
                                <a:latin typeface="Cambria Math"/>
                              </a:rPr>
                              <m:t>𝑚𝑜𝑑</m:t>
                            </m:r>
                            <m:sSup>
                              <m:sSupPr>
                                <m:ctrlPr>
                                  <a:rPr lang="ru-RU" i="1">
                                    <a:latin typeface="Cambria Math"/>
                                  </a:rPr>
                                </m:ctrlPr>
                              </m:sSupPr>
                              <m:e>
                                <m:r>
                                  <a:rPr lang="en-US" i="1">
                                    <a:latin typeface="Cambria Math"/>
                                  </a:rPr>
                                  <m:t> </m:t>
                                </m:r>
                                <m:r>
                                  <a:rPr lang="en-US" i="1">
                                    <a:latin typeface="Cambria Math"/>
                                  </a:rPr>
                                  <m:t>𝑁</m:t>
                                </m:r>
                              </m:e>
                              <m:sup>
                                <m:r>
                                  <a:rPr lang="ru-RU" i="1">
                                    <a:latin typeface="Cambria Math"/>
                                  </a:rPr>
                                  <m:t>2</m:t>
                                </m:r>
                              </m:sup>
                            </m:sSup>
                          </m:e>
                        </m:d>
                      </m:e>
                    </m:d>
                  </m:oMath>
                </a14:m>
                <a:r>
                  <a:rPr lang="ru-RU" i="1" baseline="-25000" dirty="0"/>
                  <a:t> </a:t>
                </a:r>
                <a:r>
                  <a:rPr lang="en-US" i="1" baseline="-25000" dirty="0"/>
                  <a:t>j</a:t>
                </a:r>
                <a:r>
                  <a:rPr lang="ru-RU" i="1" baseline="-25000" dirty="0"/>
                  <a:t> ≠ </a:t>
                </a:r>
                <a:r>
                  <a:rPr lang="en-US" i="1" baseline="-25000" dirty="0"/>
                  <a:t>j</a:t>
                </a:r>
                <a:r>
                  <a:rPr lang="ru-RU" dirty="0"/>
                  <a:t>. </a:t>
                </a:r>
              </a:p>
              <a:p>
                <a:r>
                  <a:rPr lang="ru-RU" dirty="0"/>
                  <a:t>Пользователь генерирует </a:t>
                </a:r>
                <a14:m>
                  <m:oMath xmlns:m="http://schemas.openxmlformats.org/officeDocument/2006/math">
                    <m:sSub>
                      <m:sSubPr>
                        <m:ctrlPr>
                          <a:rPr lang="ru-RU" i="1">
                            <a:latin typeface="Cambria Math"/>
                          </a:rPr>
                        </m:ctrlPr>
                      </m:sSubPr>
                      <m:e>
                        <m:r>
                          <a:rPr lang="en-US" i="1">
                            <a:latin typeface="Cambria Math"/>
                          </a:rPr>
                          <m:t>𝑒</m:t>
                        </m:r>
                      </m:e>
                      <m:sub>
                        <m:r>
                          <a:rPr lang="ru-RU" i="1">
                            <a:latin typeface="Cambria Math"/>
                          </a:rPr>
                          <m:t>𝑠h𝑎𝑙𝑙</m:t>
                        </m:r>
                      </m:sub>
                    </m:sSub>
                    <m:r>
                      <a:rPr lang="ru-RU" i="1">
                        <a:latin typeface="Cambria Math"/>
                      </a:rPr>
                      <m:t>=</m:t>
                    </m:r>
                    <m:r>
                      <a:rPr lang="ru-RU" i="1">
                        <a:latin typeface="Cambria Math"/>
                      </a:rPr>
                      <m:t>𝐻</m:t>
                    </m:r>
                    <m:r>
                      <a:rPr lang="ru-RU" i="1">
                        <a:latin typeface="Cambria Math"/>
                      </a:rPr>
                      <m:t>(</m:t>
                    </m:r>
                    <m:sSub>
                      <m:sSubPr>
                        <m:ctrlPr>
                          <a:rPr lang="ru-RU" i="1">
                            <a:latin typeface="Cambria Math"/>
                          </a:rPr>
                        </m:ctrlPr>
                      </m:sSubPr>
                      <m:e>
                        <m:r>
                          <a:rPr lang="ru-RU" i="1">
                            <a:latin typeface="Cambria Math"/>
                          </a:rPr>
                          <m:t>𝑢</m:t>
                        </m:r>
                      </m:e>
                      <m:sub>
                        <m:r>
                          <a:rPr lang="ru-RU" i="1">
                            <a:latin typeface="Cambria Math"/>
                          </a:rPr>
                          <m:t>1</m:t>
                        </m:r>
                      </m:sub>
                    </m:sSub>
                    <m:r>
                      <a:rPr lang="ru-RU" i="1">
                        <a:latin typeface="Cambria Math"/>
                      </a:rPr>
                      <m:t>,…, </m:t>
                    </m:r>
                    <m:sSub>
                      <m:sSubPr>
                        <m:ctrlPr>
                          <a:rPr lang="ru-RU" i="1">
                            <a:latin typeface="Cambria Math"/>
                          </a:rPr>
                        </m:ctrlPr>
                      </m:sSubPr>
                      <m:e>
                        <m:r>
                          <a:rPr lang="ru-RU" i="1">
                            <a:latin typeface="Cambria Math"/>
                          </a:rPr>
                          <m:t>𝑢</m:t>
                        </m:r>
                      </m:e>
                      <m:sub>
                        <m:r>
                          <a:rPr lang="ru-RU" i="1">
                            <a:latin typeface="Cambria Math"/>
                          </a:rPr>
                          <m:t>𝑝</m:t>
                        </m:r>
                      </m:sub>
                    </m:sSub>
                    <m:r>
                      <a:rPr lang="ru-RU" i="1">
                        <a:latin typeface="Cambria Math"/>
                      </a:rPr>
                      <m:t>)</m:t>
                    </m:r>
                  </m:oMath>
                </a14:m>
                <a:r>
                  <a:rPr lang="ru-RU" dirty="0"/>
                  <a:t> где </a:t>
                </a:r>
                <a:r>
                  <a:rPr lang="en-US" i="1" dirty="0"/>
                  <a:t>H </a:t>
                </a:r>
                <a:r>
                  <a:rPr lang="ru-RU" dirty="0"/>
                  <a:t>представляет собой хэш-функцию и вычисляется следующим образом:</a:t>
                </a:r>
              </a:p>
              <a:p>
                <a:r>
                  <a:rPr lang="ru-RU" dirty="0"/>
                  <a:t>- </a:t>
                </a:r>
                <a14:m>
                  <m:oMath xmlns:m="http://schemas.openxmlformats.org/officeDocument/2006/math">
                    <m:sSub>
                      <m:sSubPr>
                        <m:ctrlPr>
                          <a:rPr lang="ru-RU" i="1">
                            <a:latin typeface="Cambria Math"/>
                          </a:rPr>
                        </m:ctrlPr>
                      </m:sSubPr>
                      <m:e>
                        <m:r>
                          <a:rPr lang="ru-RU" i="1">
                            <a:latin typeface="Cambria Math"/>
                          </a:rPr>
                          <m:t>𝑒</m:t>
                        </m:r>
                      </m:e>
                      <m:sub>
                        <m:r>
                          <a:rPr lang="ru-RU" i="1">
                            <a:latin typeface="Cambria Math"/>
                          </a:rPr>
                          <m:t>𝑗</m:t>
                        </m:r>
                      </m:sub>
                    </m:sSub>
                    <m:r>
                      <a:rPr lang="ru-RU" i="1">
                        <a:latin typeface="Cambria Math"/>
                      </a:rPr>
                      <m:t>=</m:t>
                    </m:r>
                    <m:sSub>
                      <m:sSubPr>
                        <m:ctrlPr>
                          <a:rPr lang="ru-RU" i="1">
                            <a:latin typeface="Cambria Math"/>
                          </a:rPr>
                        </m:ctrlPr>
                      </m:sSubPr>
                      <m:e>
                        <m:r>
                          <a:rPr lang="en-US" i="1">
                            <a:latin typeface="Cambria Math"/>
                          </a:rPr>
                          <m:t>𝑒</m:t>
                        </m:r>
                      </m:e>
                      <m:sub>
                        <m:r>
                          <a:rPr lang="ru-RU" i="1">
                            <a:latin typeface="Cambria Math"/>
                          </a:rPr>
                          <m:t>с</m:t>
                        </m:r>
                        <m:r>
                          <a:rPr lang="ru-RU" i="1">
                            <a:latin typeface="Cambria Math"/>
                          </a:rPr>
                          <m:t>h𝑎𝑙𝑙</m:t>
                        </m:r>
                      </m:sub>
                    </m:sSub>
                    <m:r>
                      <a:rPr lang="ru-RU" i="1">
                        <a:latin typeface="Cambria Math"/>
                      </a:rPr>
                      <m:t>−</m:t>
                    </m:r>
                    <m:nary>
                      <m:naryPr>
                        <m:chr m:val="∑"/>
                        <m:limLoc m:val="subSup"/>
                        <m:supHide m:val="on"/>
                        <m:ctrlPr>
                          <a:rPr lang="ru-RU" i="1">
                            <a:latin typeface="Cambria Math"/>
                          </a:rPr>
                        </m:ctrlPr>
                      </m:naryPr>
                      <m:sub>
                        <m:r>
                          <a:rPr lang="en-US" i="1" baseline="-25000">
                            <a:latin typeface="Cambria Math"/>
                          </a:rPr>
                          <m:t>𝑗</m:t>
                        </m:r>
                        <m:r>
                          <a:rPr lang="ru-RU" i="1" baseline="-25000">
                            <a:latin typeface="Cambria Math"/>
                          </a:rPr>
                          <m:t> ≠ </m:t>
                        </m:r>
                        <m:r>
                          <a:rPr lang="en-US" i="1" baseline="-25000">
                            <a:latin typeface="Cambria Math"/>
                          </a:rPr>
                          <m:t>𝑖</m:t>
                        </m:r>
                      </m:sub>
                      <m:sup/>
                      <m:e>
                        <m:sSub>
                          <m:sSubPr>
                            <m:ctrlPr>
                              <a:rPr lang="ru-RU" i="1">
                                <a:latin typeface="Cambria Math"/>
                              </a:rPr>
                            </m:ctrlPr>
                          </m:sSubPr>
                          <m:e>
                            <m:r>
                              <a:rPr lang="ru-RU" i="1">
                                <a:latin typeface="Cambria Math"/>
                              </a:rPr>
                              <m:t>𝑒</m:t>
                            </m:r>
                          </m:e>
                          <m:sub>
                            <m:r>
                              <a:rPr lang="ru-RU" i="1">
                                <a:latin typeface="Cambria Math"/>
                              </a:rPr>
                              <m:t>𝑗</m:t>
                            </m:r>
                          </m:sub>
                        </m:sSub>
                      </m:e>
                    </m:nary>
                    <m:d>
                      <m:dPr>
                        <m:ctrlPr>
                          <a:rPr lang="ru-RU" i="1">
                            <a:latin typeface="Cambria Math"/>
                          </a:rPr>
                        </m:ctrlPr>
                      </m:dPr>
                      <m:e>
                        <m:r>
                          <a:rPr lang="en-US" i="1">
                            <a:latin typeface="Cambria Math"/>
                          </a:rPr>
                          <m:t>𝑚𝑜𝑑</m:t>
                        </m:r>
                        <m:r>
                          <a:rPr lang="en-US" i="1">
                            <a:latin typeface="Cambria Math"/>
                          </a:rPr>
                          <m:t> </m:t>
                        </m:r>
                        <m:r>
                          <a:rPr lang="en-US" i="1">
                            <a:latin typeface="Cambria Math"/>
                          </a:rPr>
                          <m:t>𝑁</m:t>
                        </m:r>
                      </m:e>
                    </m:d>
                    <m:r>
                      <a:rPr lang="ru-RU" i="1">
                        <a:latin typeface="Cambria Math"/>
                      </a:rPr>
                      <m:t>.</m:t>
                    </m:r>
                  </m:oMath>
                </a14:m>
                <a:endParaRPr lang="ru-RU" dirty="0"/>
              </a:p>
              <a:p>
                <a:r>
                  <a:rPr lang="ru-RU" dirty="0"/>
                  <a:t>-</a:t>
                </a:r>
                <a14:m>
                  <m:oMath xmlns:m="http://schemas.openxmlformats.org/officeDocument/2006/math">
                    <m:sSub>
                      <m:sSubPr>
                        <m:ctrlPr>
                          <a:rPr lang="ru-RU" i="1">
                            <a:latin typeface="Cambria Math"/>
                          </a:rPr>
                        </m:ctrlPr>
                      </m:sSubPr>
                      <m:e>
                        <m:r>
                          <a:rPr lang="en-US" i="1">
                            <a:latin typeface="Cambria Math"/>
                          </a:rPr>
                          <m:t>𝑣</m:t>
                        </m:r>
                      </m:e>
                      <m:sub>
                        <m:r>
                          <a:rPr lang="ru-RU" i="1">
                            <a:latin typeface="Cambria Math"/>
                          </a:rPr>
                          <m:t>𝑗</m:t>
                        </m:r>
                      </m:sub>
                    </m:sSub>
                    <m:r>
                      <a:rPr lang="ru-RU" i="1">
                        <a:latin typeface="Cambria Math"/>
                      </a:rPr>
                      <m:t>=</m:t>
                    </m:r>
                    <m:r>
                      <a:rPr lang="ru-RU" i="1">
                        <a:latin typeface="Cambria Math"/>
                      </a:rPr>
                      <m:t>𝑝</m:t>
                    </m:r>
                    <m:r>
                      <a:rPr lang="ru-RU" i="1">
                        <a:latin typeface="Cambria Math"/>
                      </a:rPr>
                      <m:t>∙</m:t>
                    </m:r>
                    <m:sSup>
                      <m:sSupPr>
                        <m:ctrlPr>
                          <a:rPr lang="ru-RU" i="1">
                            <a:latin typeface="Cambria Math"/>
                          </a:rPr>
                        </m:ctrlPr>
                      </m:sSupPr>
                      <m:e>
                        <m:r>
                          <a:rPr lang="ru-RU" i="1">
                            <a:latin typeface="Cambria Math"/>
                          </a:rPr>
                          <m:t>𝑟</m:t>
                        </m:r>
                      </m:e>
                      <m:sup>
                        <m:sSub>
                          <m:sSubPr>
                            <m:ctrlPr>
                              <a:rPr lang="ru-RU" i="1">
                                <a:latin typeface="Cambria Math"/>
                              </a:rPr>
                            </m:ctrlPr>
                          </m:sSubPr>
                          <m:e>
                            <m:r>
                              <a:rPr lang="ru-RU" i="1">
                                <a:latin typeface="Cambria Math"/>
                              </a:rPr>
                              <m:t>𝑒</m:t>
                            </m:r>
                          </m:e>
                          <m:sub>
                            <m:r>
                              <a:rPr lang="ru-RU" i="1">
                                <a:latin typeface="Cambria Math"/>
                              </a:rPr>
                              <m:t>𝑖</m:t>
                            </m:r>
                          </m:sub>
                        </m:sSub>
                      </m:sup>
                    </m:sSup>
                    <m:r>
                      <a:rPr lang="ru-RU" i="1">
                        <a:latin typeface="Cambria Math"/>
                      </a:rPr>
                      <m:t>∙</m:t>
                    </m:r>
                    <m:sSup>
                      <m:sSupPr>
                        <m:ctrlPr>
                          <a:rPr lang="ru-RU" i="1">
                            <a:latin typeface="Cambria Math"/>
                          </a:rPr>
                        </m:ctrlPr>
                      </m:sSupPr>
                      <m:e>
                        <m:r>
                          <a:rPr lang="ru-RU" i="1">
                            <a:latin typeface="Cambria Math"/>
                          </a:rPr>
                          <m:t>𝑔</m:t>
                        </m:r>
                      </m:e>
                      <m:sup>
                        <m:r>
                          <a:rPr lang="ru-RU" i="1">
                            <a:latin typeface="Cambria Math"/>
                          </a:rPr>
                          <m:t>(</m:t>
                        </m:r>
                        <m:r>
                          <a:rPr lang="ru-RU" i="1">
                            <a:latin typeface="Cambria Math"/>
                          </a:rPr>
                          <m:t>𝑒</m:t>
                        </m:r>
                        <m:d>
                          <m:dPr>
                            <m:begChr m:val="|"/>
                            <m:endChr m:val=""/>
                            <m:ctrlPr>
                              <a:rPr lang="ru-RU" i="1">
                                <a:latin typeface="Cambria Math"/>
                              </a:rPr>
                            </m:ctrlPr>
                          </m:dPr>
                          <m:e>
                            <m:r>
                              <a:rPr lang="ru-RU" i="1">
                                <a:latin typeface="Cambria Math"/>
                              </a:rPr>
                              <m:t>𝑠h𝑎𝑙𝑙</m:t>
                            </m:r>
                          </m:e>
                        </m:d>
                        <m:r>
                          <a:rPr lang="ru-RU" i="1">
                            <a:latin typeface="Cambria Math"/>
                          </a:rPr>
                          <m:t>−</m:t>
                        </m:r>
                        <m:nary>
                          <m:naryPr>
                            <m:chr m:val="∑"/>
                            <m:limLoc m:val="subSup"/>
                            <m:supHide m:val="on"/>
                            <m:ctrlPr>
                              <a:rPr lang="ru-RU" i="1">
                                <a:latin typeface="Cambria Math"/>
                              </a:rPr>
                            </m:ctrlPr>
                          </m:naryPr>
                          <m:sub>
                            <m:r>
                              <a:rPr lang="en-US" i="1" baseline="-25000">
                                <a:latin typeface="Cambria Math"/>
                              </a:rPr>
                              <m:t>𝑗</m:t>
                            </m:r>
                            <m:r>
                              <a:rPr lang="ru-RU" i="1" baseline="-25000">
                                <a:latin typeface="Cambria Math"/>
                              </a:rPr>
                              <m:t> ≠ </m:t>
                            </m:r>
                            <m:r>
                              <a:rPr lang="en-US" i="1" baseline="-25000">
                                <a:latin typeface="Cambria Math"/>
                              </a:rPr>
                              <m:t>𝑖</m:t>
                            </m:r>
                          </m:sub>
                          <m:sup/>
                          <m:e>
                            <m:sSub>
                              <m:sSubPr>
                                <m:ctrlPr>
                                  <a:rPr lang="ru-RU" i="1">
                                    <a:latin typeface="Cambria Math"/>
                                  </a:rPr>
                                </m:ctrlPr>
                              </m:sSubPr>
                              <m:e>
                                <m:r>
                                  <a:rPr lang="ru-RU" i="1">
                                    <a:latin typeface="Cambria Math"/>
                                  </a:rPr>
                                  <m:t> </m:t>
                                </m:r>
                                <m:r>
                                  <a:rPr lang="ru-RU" i="1">
                                    <a:latin typeface="Cambria Math"/>
                                  </a:rPr>
                                  <m:t>𝑒</m:t>
                                </m:r>
                              </m:e>
                              <m:sub>
                                <m:r>
                                  <a:rPr lang="ru-RU" i="1">
                                    <a:latin typeface="Cambria Math"/>
                                  </a:rPr>
                                  <m:t>𝑗</m:t>
                                </m:r>
                              </m:sub>
                            </m:sSub>
                            <m:r>
                              <a:rPr lang="ru-RU" i="1">
                                <a:latin typeface="Cambria Math"/>
                              </a:rPr>
                              <m:t>)</m:t>
                            </m:r>
                          </m:e>
                        </m:nary>
                        <m:r>
                          <a:rPr lang="ru-RU" i="1">
                            <a:latin typeface="Cambria Math"/>
                          </a:rPr>
                          <m:t>÷</m:t>
                        </m:r>
                        <m:r>
                          <a:rPr lang="ru-RU" i="1">
                            <a:latin typeface="Cambria Math"/>
                          </a:rPr>
                          <m:t>𝑁</m:t>
                        </m:r>
                      </m:sup>
                    </m:sSup>
                    <m:r>
                      <a:rPr lang="ru-RU" i="1">
                        <a:latin typeface="Cambria Math"/>
                      </a:rPr>
                      <m:t>(</m:t>
                    </m:r>
                    <m:r>
                      <a:rPr lang="ru-RU" i="1">
                        <a:latin typeface="Cambria Math"/>
                      </a:rPr>
                      <m:t>𝑚𝑜𝑑</m:t>
                    </m:r>
                    <m:sSup>
                      <m:sSupPr>
                        <m:ctrlPr>
                          <a:rPr lang="ru-RU" i="1">
                            <a:latin typeface="Cambria Math"/>
                          </a:rPr>
                        </m:ctrlPr>
                      </m:sSupPr>
                      <m:e>
                        <m:r>
                          <a:rPr lang="en-US" i="1">
                            <a:latin typeface="Cambria Math"/>
                          </a:rPr>
                          <m:t>𝑁</m:t>
                        </m:r>
                      </m:e>
                      <m:sup>
                        <m:r>
                          <a:rPr lang="ru-RU" i="1">
                            <a:latin typeface="Cambria Math"/>
                          </a:rPr>
                          <m:t>2</m:t>
                        </m:r>
                      </m:sup>
                    </m:sSup>
                    <m:r>
                      <a:rPr lang="ru-RU" i="1">
                        <a:latin typeface="Cambria Math"/>
                      </a:rPr>
                      <m:t>)</m:t>
                    </m:r>
                  </m:oMath>
                </a14:m>
                <a:r>
                  <a:rPr lang="ru-RU" dirty="0"/>
                  <a:t>, где </a:t>
                </a:r>
                <a14:m>
                  <m:oMath xmlns:m="http://schemas.openxmlformats.org/officeDocument/2006/math">
                    <m:r>
                      <a:rPr lang="ru-RU" i="1">
                        <a:latin typeface="Cambria Math"/>
                      </a:rPr>
                      <m:t>÷</m:t>
                    </m:r>
                  </m:oMath>
                </a14:m>
                <a:r>
                  <a:rPr lang="ru-RU" dirty="0"/>
                  <a:t> - это частное от целочисленного деления.  </a:t>
                </a: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593" t="-1752"/>
                </a:stretch>
              </a:blipFill>
            </p:spPr>
            <p:txBody>
              <a:bodyPr/>
              <a:lstStyle/>
              <a:p>
                <a:r>
                  <a:rPr lang="ru-RU">
                    <a:noFill/>
                  </a:rPr>
                  <a:t> </a:t>
                </a:r>
              </a:p>
            </p:txBody>
          </p:sp>
        </mc:Fallback>
      </mc:AlternateContent>
    </p:spTree>
    <p:extLst>
      <p:ext uri="{BB962C8B-B14F-4D97-AF65-F5344CB8AC3E}">
        <p14:creationId xmlns:p14="http://schemas.microsoft.com/office/powerpoint/2010/main" val="2103241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lstStyle/>
              <a:p>
                <a:r>
                  <a:rPr lang="ru-RU" dirty="0"/>
                  <a:t>После этого  пользователь отправляет верификатору </a:t>
                </a:r>
                <a14:m>
                  <m:oMath xmlns:m="http://schemas.openxmlformats.org/officeDocument/2006/math">
                    <m:sSub>
                      <m:sSubPr>
                        <m:ctrlPr>
                          <a:rPr lang="ru-RU" i="1">
                            <a:latin typeface="Cambria Math"/>
                          </a:rPr>
                        </m:ctrlPr>
                      </m:sSubPr>
                      <m:e>
                        <m:d>
                          <m:dPr>
                            <m:begChr m:val="{"/>
                            <m:endChr m:val="}"/>
                            <m:ctrlPr>
                              <a:rPr lang="ru-RU" i="1">
                                <a:latin typeface="Cambria Math"/>
                              </a:rPr>
                            </m:ctrlPr>
                          </m:dPr>
                          <m:e>
                            <m:sSub>
                              <m:sSubPr>
                                <m:ctrlPr>
                                  <a:rPr lang="ru-RU" i="1">
                                    <a:latin typeface="Cambria Math"/>
                                  </a:rPr>
                                </m:ctrlPr>
                              </m:sSubPr>
                              <m:e>
                                <m:r>
                                  <a:rPr lang="en-US" i="1">
                                    <a:latin typeface="Cambria Math"/>
                                  </a:rPr>
                                  <m:t>𝑢</m:t>
                                </m:r>
                              </m:e>
                              <m:sub>
                                <m:r>
                                  <a:rPr lang="en-US" i="1">
                                    <a:latin typeface="Cambria Math"/>
                                  </a:rPr>
                                  <m:t>𝑗</m:t>
                                </m:r>
                              </m:sub>
                            </m:sSub>
                            <m:r>
                              <a:rPr lang="ru-RU" i="1">
                                <a:latin typeface="Cambria Math"/>
                              </a:rPr>
                              <m:t>, </m:t>
                            </m:r>
                            <m:sSub>
                              <m:sSubPr>
                                <m:ctrlPr>
                                  <a:rPr lang="ru-RU" i="1">
                                    <a:latin typeface="Cambria Math"/>
                                  </a:rPr>
                                </m:ctrlPr>
                              </m:sSubPr>
                              <m:e>
                                <m:r>
                                  <a:rPr lang="en-US" i="1">
                                    <a:latin typeface="Cambria Math"/>
                                  </a:rPr>
                                  <m:t> </m:t>
                                </m:r>
                                <m:r>
                                  <a:rPr lang="en-US" i="1">
                                    <a:latin typeface="Cambria Math"/>
                                  </a:rPr>
                                  <m:t>𝑣</m:t>
                                </m:r>
                                <m:r>
                                  <a:rPr lang="en-US" i="1" baseline="-25000">
                                    <a:latin typeface="Cambria Math"/>
                                  </a:rPr>
                                  <m:t> </m:t>
                                </m:r>
                              </m:e>
                              <m:sub>
                                <m:r>
                                  <a:rPr lang="en-US" i="1">
                                    <a:latin typeface="Cambria Math"/>
                                  </a:rPr>
                                  <m:t>𝑗</m:t>
                                </m:r>
                              </m:sub>
                            </m:sSub>
                            <m:r>
                              <a:rPr lang="ru-RU" i="1">
                                <a:latin typeface="Cambria Math"/>
                              </a:rPr>
                              <m:t>, </m:t>
                            </m:r>
                            <m:sSub>
                              <m:sSubPr>
                                <m:ctrlPr>
                                  <a:rPr lang="ru-RU" i="1">
                                    <a:latin typeface="Cambria Math"/>
                                  </a:rPr>
                                </m:ctrlPr>
                              </m:sSubPr>
                              <m:e>
                                <m:r>
                                  <a:rPr lang="en-US" i="1">
                                    <a:latin typeface="Cambria Math"/>
                                  </a:rPr>
                                  <m:t>𝑒</m:t>
                                </m:r>
                              </m:e>
                              <m:sub>
                                <m:r>
                                  <a:rPr lang="en-US" i="1">
                                    <a:latin typeface="Cambria Math"/>
                                  </a:rPr>
                                  <m:t>𝑗</m:t>
                                </m:r>
                              </m:sub>
                            </m:sSub>
                          </m:e>
                        </m:d>
                      </m:e>
                      <m:sub>
                        <m:r>
                          <a:rPr lang="ru-RU" i="1">
                            <a:latin typeface="Cambria Math"/>
                          </a:rPr>
                          <m:t>𝑗</m:t>
                        </m:r>
                        <m:r>
                          <a:rPr lang="ru-RU" i="1">
                            <a:latin typeface="Cambria Math"/>
                          </a:rPr>
                          <m:t>∈</m:t>
                        </m:r>
                        <m:d>
                          <m:dPr>
                            <m:begChr m:val="{"/>
                            <m:endChr m:val="}"/>
                            <m:ctrlPr>
                              <a:rPr lang="ru-RU" i="1">
                                <a:latin typeface="Cambria Math"/>
                              </a:rPr>
                            </m:ctrlPr>
                          </m:dPr>
                          <m:e>
                            <m:r>
                              <a:rPr lang="ru-RU" i="1">
                                <a:latin typeface="Cambria Math"/>
                              </a:rPr>
                              <m:t>1, …</m:t>
                            </m:r>
                            <m:r>
                              <a:rPr lang="ru-RU" i="1">
                                <a:latin typeface="Cambria Math"/>
                              </a:rPr>
                              <m:t>𝑝</m:t>
                            </m:r>
                          </m:e>
                        </m:d>
                      </m:sub>
                    </m:sSub>
                  </m:oMath>
                </a14:m>
                <a:r>
                  <a:rPr lang="ru-RU" dirty="0"/>
                  <a:t> и </a:t>
                </a:r>
                <a14:m>
                  <m:oMath xmlns:m="http://schemas.openxmlformats.org/officeDocument/2006/math">
                    <m:sSub>
                      <m:sSubPr>
                        <m:ctrlPr>
                          <a:rPr lang="ru-RU" i="1">
                            <a:latin typeface="Cambria Math"/>
                          </a:rPr>
                        </m:ctrlPr>
                      </m:sSubPr>
                      <m:e>
                        <m:r>
                          <a:rPr lang="en-US" i="1">
                            <a:latin typeface="Cambria Math"/>
                          </a:rPr>
                          <m:t>𝑒</m:t>
                        </m:r>
                      </m:e>
                      <m:sub>
                        <m:r>
                          <a:rPr lang="ru-RU" i="1">
                            <a:latin typeface="Cambria Math"/>
                          </a:rPr>
                          <m:t>с</m:t>
                        </m:r>
                        <m:r>
                          <a:rPr lang="ru-RU" i="1">
                            <a:latin typeface="Cambria Math"/>
                          </a:rPr>
                          <m:t>h𝑎𝑙𝑙</m:t>
                        </m:r>
                      </m:sub>
                    </m:sSub>
                  </m:oMath>
                </a14:m>
                <a:r>
                  <a:rPr lang="ru-RU" dirty="0"/>
                  <a:t> , который в свою очередь проверяет, что </a:t>
                </a:r>
                <a14:m>
                  <m:oMath xmlns:m="http://schemas.openxmlformats.org/officeDocument/2006/math">
                    <m:sSub>
                      <m:sSubPr>
                        <m:ctrlPr>
                          <a:rPr lang="ru-RU" i="1">
                            <a:latin typeface="Cambria Math"/>
                          </a:rPr>
                        </m:ctrlPr>
                      </m:sSubPr>
                      <m:e>
                        <m:r>
                          <a:rPr lang="en-US" i="1">
                            <a:latin typeface="Cambria Math"/>
                          </a:rPr>
                          <m:t>𝑒</m:t>
                        </m:r>
                      </m:e>
                      <m:sub>
                        <m:r>
                          <a:rPr lang="ru-RU" i="1">
                            <a:latin typeface="Cambria Math"/>
                          </a:rPr>
                          <m:t>с</m:t>
                        </m:r>
                        <m:r>
                          <a:rPr lang="ru-RU" i="1">
                            <a:latin typeface="Cambria Math"/>
                          </a:rPr>
                          <m:t>h𝑎𝑙𝑙</m:t>
                        </m:r>
                      </m:sub>
                    </m:sSub>
                    <m:r>
                      <a:rPr lang="ru-RU" i="1">
                        <a:latin typeface="Cambria Math"/>
                      </a:rPr>
                      <m:t>=</m:t>
                    </m:r>
                    <m:nary>
                      <m:naryPr>
                        <m:chr m:val="∑"/>
                        <m:limLoc m:val="subSup"/>
                        <m:supHide m:val="on"/>
                        <m:ctrlPr>
                          <a:rPr lang="ru-RU" i="1">
                            <a:latin typeface="Cambria Math"/>
                          </a:rPr>
                        </m:ctrlPr>
                      </m:naryPr>
                      <m:sub>
                        <m:r>
                          <a:rPr lang="en-US" i="1" baseline="-25000">
                            <a:latin typeface="Cambria Math"/>
                          </a:rPr>
                          <m:t>𝑗</m:t>
                        </m:r>
                        <m:r>
                          <a:rPr lang="en-US" i="1" baseline="-25000">
                            <a:latin typeface="Cambria Math"/>
                          </a:rPr>
                          <m:t> </m:t>
                        </m:r>
                      </m:sub>
                      <m:sup/>
                      <m:e>
                        <m:sSub>
                          <m:sSubPr>
                            <m:ctrlPr>
                              <a:rPr lang="ru-RU" i="1">
                                <a:latin typeface="Cambria Math"/>
                              </a:rPr>
                            </m:ctrlPr>
                          </m:sSubPr>
                          <m:e>
                            <m:r>
                              <a:rPr lang="ru-RU" i="1">
                                <a:latin typeface="Cambria Math"/>
                              </a:rPr>
                              <m:t>𝑒</m:t>
                            </m:r>
                          </m:e>
                          <m:sub>
                            <m:r>
                              <a:rPr lang="ru-RU" i="1">
                                <a:latin typeface="Cambria Math"/>
                              </a:rPr>
                              <m:t>𝑗</m:t>
                            </m:r>
                          </m:sub>
                        </m:sSub>
                      </m:e>
                    </m:nary>
                    <m:d>
                      <m:dPr>
                        <m:ctrlPr>
                          <a:rPr lang="ru-RU" i="1">
                            <a:latin typeface="Cambria Math"/>
                          </a:rPr>
                        </m:ctrlPr>
                      </m:dPr>
                      <m:e>
                        <m:r>
                          <a:rPr lang="en-US" i="1">
                            <a:latin typeface="Cambria Math"/>
                          </a:rPr>
                          <m:t>𝑚𝑜𝑑</m:t>
                        </m:r>
                        <m:r>
                          <a:rPr lang="en-US" i="1">
                            <a:latin typeface="Cambria Math"/>
                          </a:rPr>
                          <m:t> </m:t>
                        </m:r>
                        <m:r>
                          <a:rPr lang="en-US" i="1">
                            <a:latin typeface="Cambria Math"/>
                          </a:rPr>
                          <m:t>𝑁</m:t>
                        </m:r>
                      </m:e>
                    </m:d>
                  </m:oMath>
                </a14:m>
                <a:r>
                  <a:rPr lang="ru-RU" dirty="0"/>
                  <a:t>.</a:t>
                </a:r>
              </a:p>
              <a:p>
                <a:r>
                  <a:rPr lang="ru-RU" dirty="0"/>
                  <a:t>В  заключении верификатор проверяет, что </a:t>
                </a:r>
                <a14:m>
                  <m:oMath xmlns:m="http://schemas.openxmlformats.org/officeDocument/2006/math">
                    <m:sSubSup>
                      <m:sSubSupPr>
                        <m:ctrlPr>
                          <a:rPr lang="ru-RU" i="1">
                            <a:latin typeface="Cambria Math"/>
                          </a:rPr>
                        </m:ctrlPr>
                      </m:sSubSupPr>
                      <m:e>
                        <m:r>
                          <a:rPr lang="en-US" i="1">
                            <a:latin typeface="Cambria Math"/>
                          </a:rPr>
                          <m:t>𝑣</m:t>
                        </m:r>
                      </m:e>
                      <m:sub>
                        <m:r>
                          <a:rPr lang="ru-RU" i="1">
                            <a:latin typeface="Cambria Math"/>
                          </a:rPr>
                          <m:t>𝑗</m:t>
                        </m:r>
                      </m:sub>
                      <m:sup>
                        <m:r>
                          <a:rPr lang="ru-RU" i="1">
                            <a:latin typeface="Cambria Math"/>
                          </a:rPr>
                          <m:t>𝑁</m:t>
                        </m:r>
                      </m:sup>
                    </m:sSubSup>
                    <m:r>
                      <a:rPr lang="ru-RU" i="1">
                        <a:latin typeface="Cambria Math"/>
                      </a:rPr>
                      <m:t>=</m:t>
                    </m:r>
                    <m:sSub>
                      <m:sSubPr>
                        <m:ctrlPr>
                          <a:rPr lang="ru-RU" i="1">
                            <a:latin typeface="Cambria Math"/>
                          </a:rPr>
                        </m:ctrlPr>
                      </m:sSubPr>
                      <m:e>
                        <m:r>
                          <a:rPr lang="ru-RU" i="1">
                            <a:latin typeface="Cambria Math"/>
                          </a:rPr>
                          <m:t>𝑢</m:t>
                        </m:r>
                      </m:e>
                      <m:sub>
                        <m:r>
                          <a:rPr lang="ru-RU" i="1">
                            <a:latin typeface="Cambria Math"/>
                          </a:rPr>
                          <m:t>𝑖</m:t>
                        </m:r>
                      </m:sub>
                    </m:sSub>
                    <m:sSup>
                      <m:sSupPr>
                        <m:ctrlPr>
                          <a:rPr lang="ru-RU" i="1">
                            <a:latin typeface="Cambria Math"/>
                          </a:rPr>
                        </m:ctrlPr>
                      </m:sSupPr>
                      <m:e>
                        <m:d>
                          <m:dPr>
                            <m:ctrlPr>
                              <a:rPr lang="ru-RU" i="1">
                                <a:latin typeface="Cambria Math"/>
                              </a:rPr>
                            </m:ctrlPr>
                          </m:dPr>
                          <m:e>
                            <m:f>
                              <m:fPr>
                                <m:ctrlPr>
                                  <a:rPr lang="ru-RU" i="1">
                                    <a:latin typeface="Cambria Math"/>
                                  </a:rPr>
                                </m:ctrlPr>
                              </m:fPr>
                              <m:num>
                                <m:sSup>
                                  <m:sSupPr>
                                    <m:ctrlPr>
                                      <a:rPr lang="ru-RU" i="1">
                                        <a:latin typeface="Cambria Math"/>
                                      </a:rPr>
                                    </m:ctrlPr>
                                  </m:sSupPr>
                                  <m:e>
                                    <m:r>
                                      <a:rPr lang="ru-RU" i="1">
                                        <a:latin typeface="Cambria Math"/>
                                      </a:rPr>
                                      <m:t>𝑔</m:t>
                                    </m:r>
                                  </m:e>
                                  <m:sup>
                                    <m:r>
                                      <a:rPr lang="ru-RU" i="1">
                                        <a:latin typeface="Cambria Math"/>
                                      </a:rPr>
                                      <m:t>𝑚𝑗</m:t>
                                    </m:r>
                                  </m:sup>
                                </m:sSup>
                              </m:num>
                              <m:den>
                                <m:r>
                                  <a:rPr lang="ru-RU" i="1">
                                    <a:latin typeface="Cambria Math"/>
                                  </a:rPr>
                                  <m:t>𝑐</m:t>
                                </m:r>
                              </m:den>
                            </m:f>
                          </m:e>
                        </m:d>
                      </m:e>
                      <m:sup>
                        <m:sSub>
                          <m:sSubPr>
                            <m:ctrlPr>
                              <a:rPr lang="ru-RU" i="1">
                                <a:latin typeface="Cambria Math"/>
                              </a:rPr>
                            </m:ctrlPr>
                          </m:sSubPr>
                          <m:e>
                            <m:r>
                              <a:rPr lang="ru-RU" i="1">
                                <a:latin typeface="Cambria Math"/>
                              </a:rPr>
                              <m:t>𝑒</m:t>
                            </m:r>
                          </m:e>
                          <m:sub>
                            <m:r>
                              <a:rPr lang="ru-RU" i="1">
                                <a:latin typeface="Cambria Math"/>
                              </a:rPr>
                              <m:t>𝑗</m:t>
                            </m:r>
                          </m:sub>
                        </m:sSub>
                      </m:sup>
                    </m:sSup>
                    <m:r>
                      <a:rPr lang="ru-RU" i="1">
                        <a:latin typeface="Cambria Math"/>
                      </a:rPr>
                      <m:t>(</m:t>
                    </m:r>
                    <m:r>
                      <a:rPr lang="ru-RU" i="1">
                        <a:latin typeface="Cambria Math"/>
                      </a:rPr>
                      <m:t>𝑚𝑜𝑑</m:t>
                    </m:r>
                    <m:sSup>
                      <m:sSupPr>
                        <m:ctrlPr>
                          <a:rPr lang="ru-RU" i="1">
                            <a:latin typeface="Cambria Math"/>
                          </a:rPr>
                        </m:ctrlPr>
                      </m:sSupPr>
                      <m:e>
                        <m:r>
                          <a:rPr lang="en-US" i="1">
                            <a:latin typeface="Cambria Math"/>
                          </a:rPr>
                          <m:t>𝑁</m:t>
                        </m:r>
                      </m:e>
                      <m:sup>
                        <m:r>
                          <a:rPr lang="ru-RU" i="1">
                            <a:latin typeface="Cambria Math"/>
                          </a:rPr>
                          <m:t>2</m:t>
                        </m:r>
                      </m:sup>
                    </m:sSup>
                    <m:r>
                      <a:rPr lang="ru-RU" i="1">
                        <a:latin typeface="Cambria Math"/>
                      </a:rPr>
                      <m:t>)</m:t>
                    </m:r>
                  </m:oMath>
                </a14:m>
                <a:r>
                  <a:rPr lang="ru-RU" dirty="0"/>
                  <a:t> для любых  </a:t>
                </a:r>
                <a:r>
                  <a:rPr lang="en-US" i="1" dirty="0"/>
                  <a:t>j</a:t>
                </a:r>
                <a14:m>
                  <m:oMath xmlns:m="http://schemas.openxmlformats.org/officeDocument/2006/math">
                    <m:r>
                      <a:rPr lang="ru-RU" i="1">
                        <a:latin typeface="Cambria Math"/>
                      </a:rPr>
                      <m:t>∈</m:t>
                    </m:r>
                    <m:d>
                      <m:dPr>
                        <m:begChr m:val="{"/>
                        <m:endChr m:val="}"/>
                        <m:ctrlPr>
                          <a:rPr lang="ru-RU" i="1">
                            <a:latin typeface="Cambria Math"/>
                          </a:rPr>
                        </m:ctrlPr>
                      </m:dPr>
                      <m:e>
                        <m:r>
                          <a:rPr lang="ru-RU" i="1">
                            <a:latin typeface="Cambria Math"/>
                          </a:rPr>
                          <m:t>1, …, </m:t>
                        </m:r>
                        <m:r>
                          <a:rPr lang="ru-RU" i="1">
                            <a:latin typeface="Cambria Math"/>
                          </a:rPr>
                          <m:t>𝑝</m:t>
                        </m:r>
                      </m:e>
                    </m:d>
                  </m:oMath>
                </a14:m>
                <a:r>
                  <a:rPr lang="ru-RU" i="1" dirty="0"/>
                  <a:t>. </a:t>
                </a:r>
                <a:endParaRPr lang="ru-RU" dirty="0"/>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1630" t="-1752" r="-370"/>
                </a:stretch>
              </a:blipFill>
            </p:spPr>
            <p:txBody>
              <a:bodyPr/>
              <a:lstStyle/>
              <a:p>
                <a:r>
                  <a:rPr lang="ru-RU">
                    <a:noFill/>
                  </a:rPr>
                  <a:t> </a:t>
                </a:r>
              </a:p>
            </p:txBody>
          </p:sp>
        </mc:Fallback>
      </mc:AlternateContent>
    </p:spTree>
    <p:extLst>
      <p:ext uri="{BB962C8B-B14F-4D97-AF65-F5344CB8AC3E}">
        <p14:creationId xmlns:p14="http://schemas.microsoft.com/office/powerpoint/2010/main" val="1207631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a:t>
            </a:r>
            <a:endParaRPr lang="ru-RU" dirty="0"/>
          </a:p>
        </p:txBody>
      </p:sp>
      <p:sp>
        <p:nvSpPr>
          <p:cNvPr id="3" name="Объект 2"/>
          <p:cNvSpPr>
            <a:spLocks noGrp="1"/>
          </p:cNvSpPr>
          <p:nvPr>
            <p:ph idx="1"/>
          </p:nvPr>
        </p:nvSpPr>
        <p:spPr/>
        <p:txBody>
          <a:bodyPr>
            <a:normAutofit fontScale="77500" lnSpcReduction="20000"/>
          </a:bodyPr>
          <a:lstStyle/>
          <a:p>
            <a:r>
              <a:rPr lang="ru-RU" dirty="0" smtClean="0"/>
              <a:t>Реализация </a:t>
            </a:r>
            <a:r>
              <a:rPr lang="ru-RU" dirty="0"/>
              <a:t>системы электронного голосования с использованием криптосистемы </a:t>
            </a:r>
            <a:r>
              <a:rPr lang="ru-RU" dirty="0" err="1"/>
              <a:t>Пэйе</a:t>
            </a:r>
            <a:r>
              <a:rPr lang="ru-RU" dirty="0"/>
              <a:t> </a:t>
            </a:r>
            <a:r>
              <a:rPr lang="ru-RU" dirty="0" smtClean="0"/>
              <a:t>удовлетворяет следующим требованиям, обеспечивающим </a:t>
            </a:r>
            <a:r>
              <a:rPr lang="ru-RU" dirty="0"/>
              <a:t>безопасность избирателей:</a:t>
            </a:r>
          </a:p>
          <a:p>
            <a:pPr lvl="0"/>
            <a:r>
              <a:rPr lang="ru-RU" dirty="0"/>
              <a:t>список легитимных избирателей публикуется </a:t>
            </a:r>
            <a:r>
              <a:rPr lang="ru-RU" dirty="0" smtClean="0"/>
              <a:t>избирательной </a:t>
            </a:r>
            <a:r>
              <a:rPr lang="ru-RU" dirty="0"/>
              <a:t>комиссией и сервер перенаправления голосов может проверить  наличие права того или иного избирателя на голосование.  Если избиратель не имеет право голосовать, то должно выводиться соответствующее сообщение.</a:t>
            </a:r>
          </a:p>
          <a:p>
            <a:pPr lvl="0"/>
            <a:r>
              <a:rPr lang="ru-RU" dirty="0"/>
              <a:t>уникальность голосования осуществляется за счет присвоения избирателям личного идентификатора, благодаря которому голос учитывается единожды. </a:t>
            </a:r>
          </a:p>
          <a:p>
            <a:endParaRPr lang="ru-RU" dirty="0"/>
          </a:p>
        </p:txBody>
      </p:sp>
    </p:spTree>
    <p:extLst>
      <p:ext uri="{BB962C8B-B14F-4D97-AF65-F5344CB8AC3E}">
        <p14:creationId xmlns:p14="http://schemas.microsoft.com/office/powerpoint/2010/main" val="14413513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pPr lvl="0"/>
            <a:r>
              <a:rPr lang="ru-RU" dirty="0"/>
              <a:t>целостность:  после того, как избиратель сделал свой выбор, бюллетень сохраняется  в файл и не может изменяться без обнаружения системой. Преимущество заключается в том, что это зависит только от </a:t>
            </a:r>
            <a:r>
              <a:rPr lang="ru-RU" dirty="0" err="1"/>
              <a:t>криптостойкости</a:t>
            </a:r>
            <a:r>
              <a:rPr lang="ru-RU" dirty="0"/>
              <a:t> выбранной системы шифрования.  В данном случае,  все голоса перед отправкой на сервер шифруются с использованием больших чисел.  Поэтому злоумышленник, попытавшийся целенаправленно внести изменения в бюллетень, не сможет взломать систему, так как угадывание чисел - вычислительно трудная задача. </a:t>
            </a:r>
          </a:p>
          <a:p>
            <a:pPr lvl="0"/>
            <a:r>
              <a:rPr lang="ru-RU" dirty="0"/>
              <a:t>анонимность осуществляется за счет шифрования бюллетеня КС </a:t>
            </a:r>
            <a:r>
              <a:rPr lang="ru-RU" dirty="0" err="1"/>
              <a:t>Пэйе</a:t>
            </a:r>
            <a:r>
              <a:rPr lang="ru-RU" dirty="0"/>
              <a:t> и отправления его на сервер, не имеющему доступ к ключу. Таким образом, никто не может знать, кто именно отдал голос в пользу  какого-либо  кандидата. </a:t>
            </a:r>
          </a:p>
          <a:p>
            <a:endParaRPr lang="ru-RU" dirty="0"/>
          </a:p>
        </p:txBody>
      </p:sp>
    </p:spTree>
    <p:extLst>
      <p:ext uri="{BB962C8B-B14F-4D97-AF65-F5344CB8AC3E}">
        <p14:creationId xmlns:p14="http://schemas.microsoft.com/office/powerpoint/2010/main" val="3146702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dirty="0" smtClean="0"/>
              <a:t>Протокол</a:t>
            </a:r>
            <a:r>
              <a:rPr lang="ru-RU" dirty="0"/>
              <a:t>, основанный на гомоморфных свойствах шифрования </a:t>
            </a:r>
            <a:r>
              <a:rPr lang="ru-RU" dirty="0" err="1"/>
              <a:t>Пэйе</a:t>
            </a:r>
            <a:r>
              <a:rPr lang="ru-RU" dirty="0"/>
              <a:t>, удовлетворяет большинству требований конфиденциальности в электронном голосовании, защищая анонимность избирателя и скрытность переданных бюллетеней. Благодаря этой системе отпадает необходимость </a:t>
            </a:r>
            <a:r>
              <a:rPr lang="ru-RU" dirty="0" err="1"/>
              <a:t>расшифрования</a:t>
            </a:r>
            <a:r>
              <a:rPr lang="ru-RU" dirty="0"/>
              <a:t> комиссией каждого голоса для объявления результата, что дает преимущество над традиционным шифрованием. </a:t>
            </a:r>
          </a:p>
          <a:p>
            <a:r>
              <a:rPr lang="ru-RU" dirty="0"/>
              <a:t>Однако </a:t>
            </a:r>
            <a:r>
              <a:rPr lang="ru-RU" dirty="0" smtClean="0"/>
              <a:t>использование  системы малоэффективно </a:t>
            </a:r>
            <a:r>
              <a:rPr lang="ru-RU" dirty="0"/>
              <a:t>для крупномасштабных выборов, потому что расчетные и коммуникационные затраты на доказательство и проверку правильности голосования достаточно велики при большом количестве кандидатов.</a:t>
            </a:r>
          </a:p>
          <a:p>
            <a:endParaRPr lang="ru-RU" dirty="0"/>
          </a:p>
        </p:txBody>
      </p:sp>
    </p:spTree>
    <p:extLst>
      <p:ext uri="{BB962C8B-B14F-4D97-AF65-F5344CB8AC3E}">
        <p14:creationId xmlns:p14="http://schemas.microsoft.com/office/powerpoint/2010/main" val="26366072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5195" y="112735"/>
            <a:ext cx="7887932" cy="830997"/>
          </a:xfrm>
          <a:prstGeom prst="rect">
            <a:avLst/>
          </a:prstGeom>
          <a:noFill/>
        </p:spPr>
        <p:txBody>
          <a:bodyPr wrap="square" rtlCol="0">
            <a:spAutoFit/>
          </a:bodyPr>
          <a:lstStyle/>
          <a:p>
            <a:r>
              <a:rPr lang="ru-RU" sz="2400" b="1" dirty="0" smtClean="0">
                <a:latin typeface="Times New Roman" charset="0"/>
                <a:ea typeface="Times New Roman" charset="0"/>
                <a:cs typeface="Times New Roman" charset="0"/>
              </a:rPr>
              <a:t>Сравнение </a:t>
            </a:r>
            <a:r>
              <a:rPr lang="ru-RU" sz="2400" b="1" dirty="0" err="1" smtClean="0">
                <a:latin typeface="Times New Roman" charset="0"/>
                <a:ea typeface="Times New Roman" charset="0"/>
                <a:cs typeface="Times New Roman" charset="0"/>
              </a:rPr>
              <a:t>ГСТГс</a:t>
            </a:r>
            <a:r>
              <a:rPr lang="ru-RU" sz="2400" b="1" dirty="0" smtClean="0">
                <a:latin typeface="Times New Roman" charset="0"/>
                <a:ea typeface="Times New Roman" charset="0"/>
                <a:cs typeface="Times New Roman" charset="0"/>
              </a:rPr>
              <a:t> </a:t>
            </a:r>
            <a:r>
              <a:rPr lang="ru-RU" sz="2400" b="1" dirty="0" smtClean="0">
                <a:latin typeface="Times New Roman" charset="0"/>
                <a:ea typeface="Times New Roman" charset="0"/>
                <a:cs typeface="Times New Roman" charset="0"/>
              </a:rPr>
              <a:t>уже существующими по основным свойствам электронных выборов</a:t>
            </a:r>
            <a:endParaRPr lang="en-US" sz="2400" b="1" dirty="0">
              <a:latin typeface="Times New Roman" charset="0"/>
              <a:ea typeface="Times New Roman" charset="0"/>
              <a:cs typeface="Times New Roman"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50747669"/>
              </p:ext>
            </p:extLst>
          </p:nvPr>
        </p:nvGraphicFramePr>
        <p:xfrm>
          <a:off x="657614" y="943731"/>
          <a:ext cx="7925513" cy="5984256"/>
        </p:xfrm>
        <a:graphic>
          <a:graphicData uri="http://schemas.openxmlformats.org/drawingml/2006/table">
            <a:tbl>
              <a:tblPr firstRow="1" bandRow="1">
                <a:tableStyleId>{5940675A-B579-460E-94D1-54222C63F5DA}</a:tableStyleId>
              </a:tblPr>
              <a:tblGrid>
                <a:gridCol w="3194306">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490847">
                  <a:extLst>
                    <a:ext uri="{9D8B030D-6E8A-4147-A177-3AD203B41FA5}">
                      <a16:colId xmlns:a16="http://schemas.microsoft.com/office/drawing/2014/main" xmlns="" val="20004"/>
                    </a:ext>
                  </a:extLst>
                </a:gridCol>
              </a:tblGrid>
              <a:tr h="0">
                <a:tc>
                  <a:txBody>
                    <a:bodyPr/>
                    <a:lstStyle/>
                    <a:p>
                      <a:pPr algn="ct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Эстония</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Франция</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Норвегия</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Гомоморфная</a:t>
                      </a:r>
                    </a:p>
                    <a:p>
                      <a:pPr algn="ctr"/>
                      <a:r>
                        <a:rPr lang="ru-RU" dirty="0" smtClean="0">
                          <a:latin typeface="Times New Roman" charset="0"/>
                          <a:ea typeface="Times New Roman" charset="0"/>
                          <a:cs typeface="Times New Roman" charset="0"/>
                        </a:rPr>
                        <a:t>система</a:t>
                      </a:r>
                      <a:endParaRPr lang="en-US" dirty="0">
                        <a:latin typeface="Times New Roman" charset="0"/>
                        <a:ea typeface="Times New Roman" charset="0"/>
                        <a:cs typeface="Times New Roman" charset="0"/>
                      </a:endParaRPr>
                    </a:p>
                  </a:txBody>
                  <a:tcPr marL="68580" marR="68580" anchor="ctr"/>
                </a:tc>
                <a:extLst>
                  <a:ext uri="{0D108BD9-81ED-4DB2-BD59-A6C34878D82A}">
                    <a16:rowId xmlns:a16="http://schemas.microsoft.com/office/drawing/2014/main" xmlns="" val="10000"/>
                  </a:ext>
                </a:extLst>
              </a:tr>
              <a:tr h="614688">
                <a:tc>
                  <a:txBody>
                    <a:bodyPr/>
                    <a:lstStyle/>
                    <a:p>
                      <a:pPr algn="l"/>
                      <a:r>
                        <a:rPr lang="ru-RU" dirty="0" smtClean="0">
                          <a:latin typeface="Times New Roman" charset="0"/>
                          <a:ea typeface="Times New Roman" charset="0"/>
                          <a:cs typeface="Times New Roman" charset="0"/>
                        </a:rPr>
                        <a:t>Конфиденциальность голосования</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extLst>
                  <a:ext uri="{0D108BD9-81ED-4DB2-BD59-A6C34878D82A}">
                    <a16:rowId xmlns:a16="http://schemas.microsoft.com/office/drawing/2014/main" xmlns="" val="10001"/>
                  </a:ext>
                </a:extLst>
              </a:tr>
              <a:tr h="614688">
                <a:tc>
                  <a:txBody>
                    <a:bodyPr/>
                    <a:lstStyle/>
                    <a:p>
                      <a:pPr algn="l"/>
                      <a:r>
                        <a:rPr lang="ru-RU" dirty="0" smtClean="0">
                          <a:latin typeface="Times New Roman" charset="0"/>
                          <a:ea typeface="Times New Roman" charset="0"/>
                          <a:cs typeface="Times New Roman" charset="0"/>
                        </a:rPr>
                        <a:t>Отслеживаемость</a:t>
                      </a:r>
                      <a:r>
                        <a:rPr lang="ru-RU" baseline="0" dirty="0" smtClean="0">
                          <a:latin typeface="Times New Roman" charset="0"/>
                          <a:ea typeface="Times New Roman" charset="0"/>
                          <a:cs typeface="Times New Roman" charset="0"/>
                        </a:rPr>
                        <a:t> голоса</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extLst>
                  <a:ext uri="{0D108BD9-81ED-4DB2-BD59-A6C34878D82A}">
                    <a16:rowId xmlns:a16="http://schemas.microsoft.com/office/drawing/2014/main" xmlns="" val="10002"/>
                  </a:ext>
                </a:extLst>
              </a:tr>
              <a:tr h="614688">
                <a:tc>
                  <a:txBody>
                    <a:bodyPr/>
                    <a:lstStyle/>
                    <a:p>
                      <a:pPr algn="l"/>
                      <a:r>
                        <a:rPr lang="ru-RU" dirty="0" smtClean="0">
                          <a:latin typeface="Times New Roman" charset="0"/>
                          <a:ea typeface="Times New Roman" charset="0"/>
                          <a:cs typeface="Times New Roman" charset="0"/>
                        </a:rPr>
                        <a:t>Протокол голосования</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слепая</a:t>
                      </a:r>
                      <a:r>
                        <a:rPr lang="ru-RU" baseline="0" dirty="0" smtClean="0">
                          <a:latin typeface="Times New Roman" charset="0"/>
                          <a:ea typeface="Times New Roman" charset="0"/>
                          <a:cs typeface="Times New Roman" charset="0"/>
                        </a:rPr>
                        <a:t> подпись</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err="1" smtClean="0">
                          <a:latin typeface="Times New Roman" charset="0"/>
                          <a:ea typeface="Times New Roman" charset="0"/>
                          <a:cs typeface="Times New Roman" charset="0"/>
                        </a:rPr>
                        <a:t>микс</a:t>
                      </a:r>
                      <a:r>
                        <a:rPr lang="ru-RU" dirty="0" smtClean="0">
                          <a:latin typeface="Times New Roman" charset="0"/>
                          <a:ea typeface="Times New Roman" charset="0"/>
                          <a:cs typeface="Times New Roman" charset="0"/>
                        </a:rPr>
                        <a:t>-сеть</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err="1" smtClean="0">
                          <a:latin typeface="Times New Roman" charset="0"/>
                          <a:ea typeface="Times New Roman" charset="0"/>
                          <a:cs typeface="Times New Roman" charset="0"/>
                        </a:rPr>
                        <a:t>микс</a:t>
                      </a:r>
                      <a:r>
                        <a:rPr lang="ru-RU" dirty="0" smtClean="0">
                          <a:latin typeface="Times New Roman" charset="0"/>
                          <a:ea typeface="Times New Roman" charset="0"/>
                          <a:cs typeface="Times New Roman" charset="0"/>
                        </a:rPr>
                        <a:t>-сеть</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гомоморфное шифрование</a:t>
                      </a:r>
                      <a:endParaRPr lang="en-US" dirty="0">
                        <a:latin typeface="Times New Roman" charset="0"/>
                        <a:ea typeface="Times New Roman" charset="0"/>
                        <a:cs typeface="Times New Roman" charset="0"/>
                      </a:endParaRPr>
                    </a:p>
                  </a:txBody>
                  <a:tcPr marL="68580" marR="68580" anchor="ctr"/>
                </a:tc>
                <a:extLst>
                  <a:ext uri="{0D108BD9-81ED-4DB2-BD59-A6C34878D82A}">
                    <a16:rowId xmlns:a16="http://schemas.microsoft.com/office/drawing/2014/main" xmlns="" val="10003"/>
                  </a:ext>
                </a:extLst>
              </a:tr>
              <a:tr h="614688">
                <a:tc>
                  <a:txBody>
                    <a:bodyPr/>
                    <a:lstStyle/>
                    <a:p>
                      <a:pPr algn="l"/>
                      <a:r>
                        <a:rPr lang="ru-RU" dirty="0" smtClean="0">
                          <a:latin typeface="Times New Roman" charset="0"/>
                          <a:ea typeface="Times New Roman" charset="0"/>
                          <a:cs typeface="Times New Roman" charset="0"/>
                        </a:rPr>
                        <a:t>Проверка правильности шифрования бюллетеня избирателем</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extLst>
                  <a:ext uri="{0D108BD9-81ED-4DB2-BD59-A6C34878D82A}">
                    <a16:rowId xmlns:a16="http://schemas.microsoft.com/office/drawing/2014/main" xmlns="" val="10004"/>
                  </a:ext>
                </a:extLst>
              </a:tr>
              <a:tr h="614688">
                <a:tc>
                  <a:txBody>
                    <a:bodyPr/>
                    <a:lstStyle/>
                    <a:p>
                      <a:pPr algn="l"/>
                      <a:r>
                        <a:rPr lang="ru-RU" dirty="0" smtClean="0">
                          <a:latin typeface="Times New Roman" charset="0"/>
                          <a:ea typeface="Times New Roman" charset="0"/>
                          <a:cs typeface="Times New Roman" charset="0"/>
                        </a:rPr>
                        <a:t>Универсальная</a:t>
                      </a:r>
                      <a:r>
                        <a:rPr lang="ru-RU" baseline="0" dirty="0" smtClean="0">
                          <a:latin typeface="Times New Roman" charset="0"/>
                          <a:ea typeface="Times New Roman" charset="0"/>
                          <a:cs typeface="Times New Roman" charset="0"/>
                        </a:rPr>
                        <a:t> проверяемость</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extLst>
                  <a:ext uri="{0D108BD9-81ED-4DB2-BD59-A6C34878D82A}">
                    <a16:rowId xmlns:a16="http://schemas.microsoft.com/office/drawing/2014/main" xmlns="" val="10005"/>
                  </a:ext>
                </a:extLst>
              </a:tr>
              <a:tr h="614688">
                <a:tc>
                  <a:txBody>
                    <a:bodyPr/>
                    <a:lstStyle/>
                    <a:p>
                      <a:pPr algn="l"/>
                      <a:r>
                        <a:rPr lang="ru-RU" dirty="0" smtClean="0">
                          <a:latin typeface="Times New Roman" charset="0"/>
                          <a:ea typeface="Times New Roman" charset="0"/>
                          <a:cs typeface="Times New Roman" charset="0"/>
                        </a:rPr>
                        <a:t>Анонимность при малом числе избирателей</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extLst>
                  <a:ext uri="{0D108BD9-81ED-4DB2-BD59-A6C34878D82A}">
                    <a16:rowId xmlns:a16="http://schemas.microsoft.com/office/drawing/2014/main" xmlns="" val="10006"/>
                  </a:ext>
                </a:extLst>
              </a:tr>
              <a:tr h="614688">
                <a:tc>
                  <a:txBody>
                    <a:bodyPr/>
                    <a:lstStyle/>
                    <a:p>
                      <a:pPr algn="l"/>
                      <a:r>
                        <a:rPr lang="ru-RU" dirty="0" smtClean="0">
                          <a:latin typeface="Times New Roman" charset="0"/>
                          <a:ea typeface="Times New Roman" charset="0"/>
                          <a:cs typeface="Times New Roman" charset="0"/>
                        </a:rPr>
                        <a:t>Необходимость регистрации на</a:t>
                      </a:r>
                      <a:r>
                        <a:rPr lang="ru-RU" baseline="0" dirty="0" smtClean="0">
                          <a:latin typeface="Times New Roman" charset="0"/>
                          <a:ea typeface="Times New Roman" charset="0"/>
                          <a:cs typeface="Times New Roman" charset="0"/>
                        </a:rPr>
                        <a:t> процедуру голосования</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extLst>
                  <a:ext uri="{0D108BD9-81ED-4DB2-BD59-A6C34878D82A}">
                    <a16:rowId xmlns:a16="http://schemas.microsoft.com/office/drawing/2014/main" xmlns="" val="10007"/>
                  </a:ext>
                </a:extLst>
              </a:tr>
              <a:tr h="614688">
                <a:tc>
                  <a:txBody>
                    <a:bodyPr/>
                    <a:lstStyle/>
                    <a:p>
                      <a:pPr algn="l"/>
                      <a:r>
                        <a:rPr lang="ru-RU" dirty="0" smtClean="0">
                          <a:latin typeface="Times New Roman" charset="0"/>
                          <a:ea typeface="Times New Roman" charset="0"/>
                          <a:cs typeface="Times New Roman" charset="0"/>
                        </a:rPr>
                        <a:t>Возможность</a:t>
                      </a:r>
                      <a:r>
                        <a:rPr lang="ru-RU" baseline="0" dirty="0" smtClean="0">
                          <a:latin typeface="Times New Roman" charset="0"/>
                          <a:ea typeface="Times New Roman" charset="0"/>
                          <a:cs typeface="Times New Roman" charset="0"/>
                        </a:rPr>
                        <a:t> изменения голоса избирателем</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tc>
                  <a:txBody>
                    <a:bodyPr/>
                    <a:lstStyle/>
                    <a:p>
                      <a:pPr algn="ctr"/>
                      <a:r>
                        <a:rPr lang="ru-RU"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txBody>
                  <a:tcPr marL="68580" marR="68580"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271752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214313" y="142875"/>
            <a:ext cx="8715375" cy="6572250"/>
          </a:xfrm>
        </p:spPr>
        <p:txBody>
          <a:bodyPr anchor="t"/>
          <a:lstStyle/>
          <a:p>
            <a:pPr algn="l" eaLnBrk="1" hangingPunct="1"/>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endParaRPr lang="ru-RU" altLang="ru-RU" sz="1800" smtClean="0">
              <a:latin typeface="Arial" charset="0"/>
              <a:cs typeface="Arial" charset="0"/>
            </a:endParaRPr>
          </a:p>
        </p:txBody>
      </p:sp>
      <p:sp>
        <p:nvSpPr>
          <p:cNvPr id="6" name="Номер слайда 5"/>
          <p:cNvSpPr>
            <a:spLocks noGrp="1"/>
          </p:cNvSpPr>
          <p:nvPr>
            <p:ph type="sldNum" sz="quarter" idx="12"/>
          </p:nvPr>
        </p:nvSpPr>
        <p:spPr/>
        <p:txBody>
          <a:bodyPr/>
          <a:lstStyle/>
          <a:p>
            <a:pPr>
              <a:defRPr/>
            </a:pPr>
            <a:fld id="{C2E100FE-4655-4C9F-810F-E7A0D8BC04EF}" type="slidenum">
              <a:rPr lang="ru-RU"/>
              <a:pPr>
                <a:defRPr/>
              </a:pPr>
              <a:t>5</a:t>
            </a:fld>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3613950960"/>
              </p:ext>
            </p:extLst>
          </p:nvPr>
        </p:nvGraphicFramePr>
        <p:xfrm>
          <a:off x="214313" y="142875"/>
          <a:ext cx="8786812" cy="6215063"/>
        </p:xfrm>
        <a:graphic>
          <a:graphicData uri="http://schemas.openxmlformats.org/drawingml/2006/table">
            <a:tbl>
              <a:tblPr/>
              <a:tblGrid>
                <a:gridCol w="677670"/>
                <a:gridCol w="2187948"/>
                <a:gridCol w="5921194"/>
              </a:tblGrid>
              <a:tr h="3512863">
                <a:tc>
                  <a:txBody>
                    <a:bodyPr/>
                    <a:lstStyle/>
                    <a:p>
                      <a:pPr algn="ctr">
                        <a:lnSpc>
                          <a:spcPct val="150000"/>
                        </a:lnSpc>
                        <a:spcAft>
                          <a:spcPts val="0"/>
                        </a:spcAft>
                        <a:tabLst>
                          <a:tab pos="-1350645" algn="l"/>
                        </a:tabLst>
                      </a:pPr>
                      <a:r>
                        <a:rPr lang="en-US" sz="1800" dirty="0">
                          <a:latin typeface="Arial" pitchFamily="34" charset="0"/>
                          <a:ea typeface="Times New Roman"/>
                          <a:cs typeface="Arial" pitchFamily="34" charset="0"/>
                        </a:rPr>
                        <a:t>3.2</a:t>
                      </a:r>
                      <a:endParaRPr lang="ru-RU" sz="1800" dirty="0">
                        <a:latin typeface="Arial" pitchFamily="34" charset="0"/>
                        <a:ea typeface="Times New Roman"/>
                        <a:cs typeface="Arial" pitchFamily="34"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Lst>
                      </a:pPr>
                      <a:r>
                        <a:rPr lang="ru-RU" altLang="ru-RU" sz="2000" b="1" dirty="0" smtClean="0">
                          <a:latin typeface="Times New Roman" pitchFamily="18" charset="0"/>
                        </a:rPr>
                        <a:t>Коллективная подпись</a:t>
                      </a:r>
                      <a:endParaRPr lang="ru-RU" sz="2000" dirty="0">
                        <a:latin typeface="Arial" pitchFamily="34" charset="0"/>
                        <a:ea typeface="Times New Roman"/>
                        <a:cs typeface="Arial" pitchFamily="34"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buFontTx/>
                        <a:buNone/>
                      </a:pPr>
                      <a:r>
                        <a:rPr lang="ru-RU" altLang="ru-RU" sz="2000" b="1" dirty="0" smtClean="0">
                          <a:latin typeface="Times New Roman" pitchFamily="18" charset="0"/>
                        </a:rPr>
                        <a:t>В подписании документа участвуют несколько лиц. Проверить подписи может одно уполномоченное лицо.</a:t>
                      </a:r>
                      <a:endParaRPr lang="ru-RU" altLang="ru-RU" sz="2000" b="1" dirty="0">
                        <a:latin typeface="Times New Roman" pitchFamily="18"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2200">
                <a:tc>
                  <a:txBody>
                    <a:bodyPr/>
                    <a:lstStyle/>
                    <a:p>
                      <a:pPr algn="ctr">
                        <a:lnSpc>
                          <a:spcPct val="150000"/>
                        </a:lnSpc>
                        <a:spcAft>
                          <a:spcPts val="0"/>
                        </a:spcAft>
                        <a:tabLst>
                          <a:tab pos="-1350645" algn="l"/>
                        </a:tabLst>
                      </a:pPr>
                      <a:r>
                        <a:rPr lang="en-US" sz="1800">
                          <a:latin typeface="Arial" pitchFamily="34" charset="0"/>
                          <a:ea typeface="Times New Roman"/>
                          <a:cs typeface="Arial" pitchFamily="34" charset="0"/>
                        </a:rPr>
                        <a:t>3.3</a:t>
                      </a:r>
                      <a:endParaRPr lang="ru-RU" sz="1800">
                        <a:latin typeface="Arial" pitchFamily="34" charset="0"/>
                        <a:ea typeface="Times New Roman"/>
                        <a:cs typeface="Arial" pitchFamily="34"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Lst>
                      </a:pPr>
                      <a:r>
                        <a:rPr lang="ru-RU" sz="1800" dirty="0">
                          <a:latin typeface="Arial" pitchFamily="34" charset="0"/>
                          <a:ea typeface="Times New Roman"/>
                          <a:cs typeface="Arial" pitchFamily="34" charset="0"/>
                        </a:rPr>
                        <a:t>Групповая</a:t>
                      </a:r>
                      <a:r>
                        <a:rPr lang="en-US" sz="1800" dirty="0">
                          <a:latin typeface="Arial" pitchFamily="34" charset="0"/>
                          <a:ea typeface="Times New Roman"/>
                          <a:cs typeface="Arial" pitchFamily="34" charset="0"/>
                        </a:rPr>
                        <a:t> ЦП</a:t>
                      </a:r>
                      <a:endParaRPr lang="ru-RU" sz="1800" dirty="0">
                        <a:latin typeface="Arial" pitchFamily="34" charset="0"/>
                        <a:ea typeface="Times New Roman"/>
                        <a:cs typeface="Arial" pitchFamily="34"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350645" algn="l"/>
                        </a:tabLst>
                      </a:pPr>
                      <a:r>
                        <a:rPr lang="ru-RU" sz="1800" spc="-20" dirty="0">
                          <a:latin typeface="Arial" pitchFamily="34" charset="0"/>
                          <a:ea typeface="Times New Roman"/>
                          <a:cs typeface="Arial" pitchFamily="34" charset="0"/>
                        </a:rPr>
                        <a:t>Только члены определенной группы уполномочены подписывать некоторые сообщения.  Каждый член этой группы может проверить правильность данной подписи, но для «рядовых» членов группы невозможно определить </a:t>
                      </a:r>
                      <a:r>
                        <a:rPr lang="ru-RU" sz="1800" spc="-20" dirty="0" smtClean="0">
                          <a:latin typeface="Arial" pitchFamily="34" charset="0"/>
                          <a:ea typeface="Times New Roman"/>
                          <a:cs typeface="Arial" pitchFamily="34" charset="0"/>
                        </a:rPr>
                        <a:t>автора подписи. </a:t>
                      </a:r>
                      <a:endParaRPr lang="ru-RU" sz="1800" dirty="0">
                        <a:latin typeface="Arial" pitchFamily="34" charset="0"/>
                        <a:ea typeface="Times New Roman"/>
                        <a:cs typeface="Arial" pitchFamily="34"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12291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214313" y="142875"/>
            <a:ext cx="8715375" cy="6572250"/>
          </a:xfrm>
        </p:spPr>
        <p:txBody>
          <a:bodyPr anchor="t"/>
          <a:lstStyle/>
          <a:p>
            <a:pPr algn="l" eaLnBrk="1" hangingPunct="1"/>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endParaRPr lang="ru-RU" altLang="ru-RU" sz="1800" smtClean="0">
              <a:latin typeface="Arial" charset="0"/>
              <a:cs typeface="Arial" charset="0"/>
            </a:endParaRPr>
          </a:p>
        </p:txBody>
      </p:sp>
      <p:sp>
        <p:nvSpPr>
          <p:cNvPr id="6" name="Номер слайда 5"/>
          <p:cNvSpPr>
            <a:spLocks noGrp="1"/>
          </p:cNvSpPr>
          <p:nvPr>
            <p:ph type="sldNum" sz="quarter" idx="12"/>
          </p:nvPr>
        </p:nvSpPr>
        <p:spPr/>
        <p:txBody>
          <a:bodyPr/>
          <a:lstStyle/>
          <a:p>
            <a:pPr>
              <a:defRPr/>
            </a:pPr>
            <a:fld id="{35382AC4-C749-45FC-976B-5EDA4DE521F1}" type="slidenum">
              <a:rPr lang="ru-RU"/>
              <a:pPr>
                <a:defRPr/>
              </a:pPr>
              <a:t>6</a:t>
            </a:fld>
            <a:endParaRPr lang="ru-RU" dirty="0"/>
          </a:p>
        </p:txBody>
      </p:sp>
      <p:graphicFrame>
        <p:nvGraphicFramePr>
          <p:cNvPr id="8" name="Таблица 7"/>
          <p:cNvGraphicFramePr>
            <a:graphicFrameLocks noGrp="1"/>
          </p:cNvGraphicFramePr>
          <p:nvPr/>
        </p:nvGraphicFramePr>
        <p:xfrm>
          <a:off x="214313" y="142875"/>
          <a:ext cx="8786812" cy="6215063"/>
        </p:xfrm>
        <a:graphic>
          <a:graphicData uri="http://schemas.openxmlformats.org/drawingml/2006/table">
            <a:tbl>
              <a:tblPr/>
              <a:tblGrid>
                <a:gridCol w="677670"/>
                <a:gridCol w="2187948"/>
                <a:gridCol w="5921194"/>
              </a:tblGrid>
              <a:tr h="3512863">
                <a:tc>
                  <a:txBody>
                    <a:bodyPr/>
                    <a:lstStyle/>
                    <a:p>
                      <a:pPr algn="ctr">
                        <a:lnSpc>
                          <a:spcPct val="150000"/>
                        </a:lnSpc>
                        <a:spcAft>
                          <a:spcPts val="0"/>
                        </a:spcAft>
                        <a:tabLst>
                          <a:tab pos="-1350645" algn="l"/>
                        </a:tabLst>
                      </a:pPr>
                      <a:r>
                        <a:rPr lang="en-US" sz="1800" dirty="0" smtClean="0">
                          <a:latin typeface="Arial" pitchFamily="34" charset="0"/>
                          <a:ea typeface="Times New Roman"/>
                          <a:cs typeface="Arial" pitchFamily="34" charset="0"/>
                        </a:rPr>
                        <a:t>3.</a:t>
                      </a:r>
                      <a:r>
                        <a:rPr lang="ru-RU" sz="1800" dirty="0" smtClean="0">
                          <a:latin typeface="Arial" pitchFamily="34" charset="0"/>
                          <a:ea typeface="Times New Roman"/>
                          <a:cs typeface="Arial" pitchFamily="34" charset="0"/>
                        </a:rPr>
                        <a:t>4</a:t>
                      </a:r>
                      <a:endParaRPr lang="ru-RU" sz="1800" dirty="0">
                        <a:latin typeface="Arial" pitchFamily="34" charset="0"/>
                        <a:ea typeface="Times New Roman"/>
                        <a:cs typeface="Arial" pitchFamily="34"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Lst>
                      </a:pPr>
                      <a:r>
                        <a:rPr lang="ru-RU" sz="1800" kern="1200" dirty="0" smtClean="0">
                          <a:solidFill>
                            <a:schemeClr val="tx1"/>
                          </a:solidFill>
                          <a:latin typeface="Arial" pitchFamily="34" charset="0"/>
                          <a:ea typeface="+mn-ea"/>
                          <a:cs typeface="Arial" pitchFamily="34" charset="0"/>
                        </a:rPr>
                        <a:t>«Слепая» ЦП</a:t>
                      </a:r>
                      <a:endParaRPr lang="ru-RU" sz="1800" dirty="0">
                        <a:latin typeface="Arial" pitchFamily="34" charset="0"/>
                        <a:ea typeface="Times New Roman"/>
                        <a:cs typeface="Arial" pitchFamily="34"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350645" algn="l"/>
                        </a:tabLst>
                      </a:pPr>
                      <a:r>
                        <a:rPr lang="ru-RU" sz="1800" kern="1200" dirty="0" smtClean="0">
                          <a:solidFill>
                            <a:schemeClr val="tx1"/>
                          </a:solidFill>
                          <a:latin typeface="Arial" pitchFamily="34" charset="0"/>
                          <a:ea typeface="+mn-ea"/>
                          <a:cs typeface="Arial" pitchFamily="34" charset="0"/>
                        </a:rPr>
                        <a:t>Необходимо подписать сообщение, не зная его содержания, так чтобы каждый впоследствии смог убедиться в правильности этой подписи. Если небезопасно подписывать сообщения «вслепую», то должна существовать возможность получать определенные сведения о сообщениях, сохраняя при этом основные свойства слепой подписи</a:t>
                      </a:r>
                      <a:endParaRPr lang="ru-RU" sz="1800" dirty="0">
                        <a:latin typeface="Arial" pitchFamily="34" charset="0"/>
                        <a:ea typeface="Times New Roman"/>
                        <a:cs typeface="Arial" pitchFamily="34"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2200">
                <a:tc>
                  <a:txBody>
                    <a:bodyPr/>
                    <a:lstStyle/>
                    <a:p>
                      <a:pPr algn="ctr">
                        <a:lnSpc>
                          <a:spcPct val="150000"/>
                        </a:lnSpc>
                        <a:spcAft>
                          <a:spcPts val="0"/>
                        </a:spcAft>
                        <a:tabLst>
                          <a:tab pos="-1350645" algn="l"/>
                        </a:tabLst>
                      </a:pPr>
                      <a:r>
                        <a:rPr lang="en-US" sz="1800" dirty="0" smtClean="0">
                          <a:latin typeface="Arial" pitchFamily="34" charset="0"/>
                          <a:ea typeface="Times New Roman"/>
                          <a:cs typeface="Arial" pitchFamily="34" charset="0"/>
                        </a:rPr>
                        <a:t>3.</a:t>
                      </a:r>
                      <a:r>
                        <a:rPr lang="ru-RU" sz="1800" dirty="0" smtClean="0">
                          <a:latin typeface="Arial" pitchFamily="34" charset="0"/>
                          <a:ea typeface="Times New Roman"/>
                          <a:cs typeface="Arial" pitchFamily="34" charset="0"/>
                        </a:rPr>
                        <a:t>5</a:t>
                      </a:r>
                      <a:endParaRPr lang="ru-RU" sz="1800" dirty="0">
                        <a:latin typeface="Arial" pitchFamily="34" charset="0"/>
                        <a:ea typeface="Times New Roman"/>
                        <a:cs typeface="Arial" pitchFamily="34"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Lst>
                      </a:pPr>
                      <a:r>
                        <a:rPr lang="en-US" sz="1800" dirty="0" err="1">
                          <a:latin typeface="Arial" pitchFamily="34" charset="0"/>
                          <a:ea typeface="Times New Roman"/>
                          <a:cs typeface="Arial" pitchFamily="34" charset="0"/>
                        </a:rPr>
                        <a:t>Одновременное</a:t>
                      </a:r>
                      <a:r>
                        <a:rPr lang="en-US" sz="1800" dirty="0">
                          <a:latin typeface="Arial" pitchFamily="34" charset="0"/>
                          <a:ea typeface="Times New Roman"/>
                          <a:cs typeface="Arial" pitchFamily="34" charset="0"/>
                        </a:rPr>
                        <a:t> </a:t>
                      </a:r>
                      <a:r>
                        <a:rPr lang="en-US" sz="1800" dirty="0" err="1">
                          <a:latin typeface="Arial" pitchFamily="34" charset="0"/>
                          <a:ea typeface="Times New Roman"/>
                          <a:cs typeface="Arial" pitchFamily="34" charset="0"/>
                        </a:rPr>
                        <a:t>подписание</a:t>
                      </a:r>
                      <a:r>
                        <a:rPr lang="en-US" sz="1800" dirty="0">
                          <a:latin typeface="Arial" pitchFamily="34" charset="0"/>
                          <a:ea typeface="Times New Roman"/>
                          <a:cs typeface="Arial" pitchFamily="34" charset="0"/>
                        </a:rPr>
                        <a:t> </a:t>
                      </a:r>
                      <a:r>
                        <a:rPr lang="en-US" sz="1800" dirty="0" err="1">
                          <a:latin typeface="Arial" pitchFamily="34" charset="0"/>
                          <a:ea typeface="Times New Roman"/>
                          <a:cs typeface="Arial" pitchFamily="34" charset="0"/>
                        </a:rPr>
                        <a:t>контрактов</a:t>
                      </a:r>
                      <a:endParaRPr lang="ru-RU" sz="18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350645" algn="l"/>
                        </a:tabLst>
                      </a:pPr>
                      <a:r>
                        <a:rPr lang="ru-RU" sz="1800" kern="1200" dirty="0" smtClean="0">
                          <a:solidFill>
                            <a:schemeClr val="tx1"/>
                          </a:solidFill>
                          <a:latin typeface="Arial" pitchFamily="34" charset="0"/>
                          <a:ea typeface="+mn-ea"/>
                          <a:cs typeface="Arial" pitchFamily="34" charset="0"/>
                        </a:rPr>
                        <a:t>Два участника хотят подписать контракт, но ни один из них не должен сделать это раньше другого, так как опасается, что противоположная сторона не подпишет документ.</a:t>
                      </a:r>
                      <a:endParaRPr lang="ru-RU" sz="1800" dirty="0">
                        <a:latin typeface="Arial" pitchFamily="34" charset="0"/>
                        <a:ea typeface="Times New Roman"/>
                        <a:cs typeface="Arial" pitchFamily="34"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63016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214313" y="142875"/>
            <a:ext cx="8715375" cy="6572250"/>
          </a:xfrm>
        </p:spPr>
        <p:txBody>
          <a:bodyPr anchor="t"/>
          <a:lstStyle/>
          <a:p>
            <a:pPr algn="l" eaLnBrk="1" hangingPunct="1"/>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endParaRPr lang="ru-RU" altLang="ru-RU" sz="1800" smtClean="0">
              <a:latin typeface="Arial" charset="0"/>
              <a:cs typeface="Arial" charset="0"/>
            </a:endParaRPr>
          </a:p>
        </p:txBody>
      </p:sp>
      <p:sp>
        <p:nvSpPr>
          <p:cNvPr id="6" name="Номер слайда 5"/>
          <p:cNvSpPr>
            <a:spLocks noGrp="1"/>
          </p:cNvSpPr>
          <p:nvPr>
            <p:ph type="sldNum" sz="quarter" idx="12"/>
          </p:nvPr>
        </p:nvSpPr>
        <p:spPr/>
        <p:txBody>
          <a:bodyPr/>
          <a:lstStyle/>
          <a:p>
            <a:pPr>
              <a:defRPr/>
            </a:pPr>
            <a:fld id="{B98B44CD-FDB4-4EDE-9B58-EE31F2311526}" type="slidenum">
              <a:rPr lang="ru-RU"/>
              <a:pPr>
                <a:defRPr/>
              </a:pPr>
              <a:t>7</a:t>
            </a:fld>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2455928011"/>
              </p:ext>
            </p:extLst>
          </p:nvPr>
        </p:nvGraphicFramePr>
        <p:xfrm>
          <a:off x="285750" y="214313"/>
          <a:ext cx="8715375" cy="6143625"/>
        </p:xfrm>
        <a:graphic>
          <a:graphicData uri="http://schemas.openxmlformats.org/drawingml/2006/table">
            <a:tbl>
              <a:tblPr/>
              <a:tblGrid>
                <a:gridCol w="672161"/>
                <a:gridCol w="2170156"/>
                <a:gridCol w="5873058"/>
              </a:tblGrid>
              <a:tr h="1675534">
                <a:tc>
                  <a:txBody>
                    <a:bodyPr/>
                    <a:lstStyle/>
                    <a:p>
                      <a:pPr algn="ctr">
                        <a:lnSpc>
                          <a:spcPct val="150000"/>
                        </a:lnSpc>
                        <a:spcAft>
                          <a:spcPts val="0"/>
                        </a:spcAft>
                        <a:tabLst>
                          <a:tab pos="-1350645" algn="l"/>
                        </a:tabLst>
                      </a:pPr>
                      <a:r>
                        <a:rPr lang="en-US" sz="1800" dirty="0">
                          <a:latin typeface="Arial" pitchFamily="34" charset="0"/>
                          <a:ea typeface="Times New Roman"/>
                          <a:cs typeface="Arial" pitchFamily="34" charset="0"/>
                        </a:rPr>
                        <a:t>3.6</a:t>
                      </a:r>
                      <a:endParaRPr lang="ru-RU" sz="1800" dirty="0">
                        <a:latin typeface="Arial" pitchFamily="34" charset="0"/>
                        <a:ea typeface="Times New Roman"/>
                        <a:cs typeface="Arial" pitchFamily="34" charset="0"/>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Lst>
                      </a:pPr>
                      <a:r>
                        <a:rPr lang="en-US" sz="1800" dirty="0" err="1">
                          <a:latin typeface="Arial" pitchFamily="34" charset="0"/>
                          <a:ea typeface="Times New Roman"/>
                          <a:cs typeface="Arial" pitchFamily="34" charset="0"/>
                        </a:rPr>
                        <a:t>Заказная</a:t>
                      </a:r>
                      <a:r>
                        <a:rPr lang="en-US" sz="1800" dirty="0">
                          <a:latin typeface="Arial" pitchFamily="34" charset="0"/>
                          <a:ea typeface="Times New Roman"/>
                          <a:cs typeface="Arial" pitchFamily="34" charset="0"/>
                        </a:rPr>
                        <a:t> ЦП</a:t>
                      </a:r>
                      <a:endParaRPr lang="ru-RU" sz="1800" dirty="0">
                        <a:latin typeface="Arial" pitchFamily="34" charset="0"/>
                        <a:ea typeface="Times New Roman"/>
                        <a:cs typeface="Arial" pitchFamily="34" charset="0"/>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350645" algn="l"/>
                        </a:tabLst>
                      </a:pPr>
                      <a:r>
                        <a:rPr lang="ru-RU" sz="1800" dirty="0">
                          <a:latin typeface="Arial" pitchFamily="34" charset="0"/>
                          <a:ea typeface="Times New Roman"/>
                          <a:cs typeface="Arial" pitchFamily="34" charset="0"/>
                        </a:rPr>
                        <a:t>Один участник хочет послать сообщение другому, но при условии, что тот сможет его прочитать только после того, как пошлет отправителю квитанцию о получении этого сообщения</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8091">
                <a:tc>
                  <a:txBody>
                    <a:bodyPr/>
                    <a:lstStyle/>
                    <a:p>
                      <a:pPr algn="ctr">
                        <a:lnSpc>
                          <a:spcPct val="150000"/>
                        </a:lnSpc>
                        <a:spcAft>
                          <a:spcPts val="0"/>
                        </a:spcAft>
                        <a:tabLst>
                          <a:tab pos="-1350645" algn="l"/>
                        </a:tabLst>
                      </a:pPr>
                      <a:r>
                        <a:rPr lang="en-US" sz="1800">
                          <a:latin typeface="Arial" pitchFamily="34" charset="0"/>
                          <a:ea typeface="Times New Roman"/>
                          <a:cs typeface="Arial" pitchFamily="34" charset="0"/>
                        </a:rPr>
                        <a:t>4</a:t>
                      </a:r>
                      <a:endParaRPr lang="ru-RU" sz="1800">
                        <a:latin typeface="Arial" pitchFamily="34" charset="0"/>
                        <a:ea typeface="Times New Roman"/>
                        <a:cs typeface="Arial" pitchFamily="34" charset="0"/>
                      </a:endParaRP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Lst>
                      </a:pPr>
                      <a:r>
                        <a:rPr lang="ru-RU" sz="1800" dirty="0">
                          <a:latin typeface="Arial" pitchFamily="34" charset="0"/>
                          <a:ea typeface="Times New Roman"/>
                          <a:cs typeface="Arial" pitchFamily="34" charset="0"/>
                        </a:rPr>
                        <a:t>Поручительство информации</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350645" algn="l"/>
                        </a:tabLst>
                      </a:pPr>
                      <a:r>
                        <a:rPr lang="ru-RU" sz="1800" dirty="0">
                          <a:latin typeface="Arial" pitchFamily="34" charset="0"/>
                          <a:ea typeface="Times New Roman"/>
                          <a:cs typeface="Arial" pitchFamily="34" charset="0"/>
                        </a:rPr>
                        <a:t>Один из участников хочет передать </a:t>
                      </a:r>
                      <a:r>
                        <a:rPr lang="ru-RU" sz="1800" dirty="0" smtClean="0">
                          <a:latin typeface="Arial" pitchFamily="34" charset="0"/>
                          <a:ea typeface="Times New Roman"/>
                          <a:cs typeface="Arial" pitchFamily="34" charset="0"/>
                        </a:rPr>
                        <a:t>цепочку бит </a:t>
                      </a:r>
                      <a:r>
                        <a:rPr lang="ru-RU" sz="1800" dirty="0">
                          <a:latin typeface="Arial" pitchFamily="34" charset="0"/>
                          <a:ea typeface="Times New Roman"/>
                          <a:cs typeface="Arial" pitchFamily="34" charset="0"/>
                        </a:rPr>
                        <a:t>на хранение другому участнику, но так чтобы последний смог его прочитать лишь позднее (по дополнительному распоряжению и при помощи посылки дополнительной информации от первого участника). Однако, с другой стороны, участник, сохраняющий бит, должен исключить возможность его изменения при поступлении дополнительных сведений со стороны первого участника</a:t>
                      </a:r>
                    </a:p>
                  </a:txBody>
                  <a:tcPr marL="39584" marR="39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50559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214313" y="142875"/>
            <a:ext cx="8715375" cy="6572250"/>
          </a:xfrm>
        </p:spPr>
        <p:txBody>
          <a:bodyPr anchor="t"/>
          <a:lstStyle/>
          <a:p>
            <a:pPr algn="l" eaLnBrk="1" hangingPunct="1"/>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r>
              <a:rPr lang="en-US" altLang="ru-RU" sz="1800" smtClean="0">
                <a:latin typeface="Arial" charset="0"/>
                <a:cs typeface="Arial" charset="0"/>
              </a:rPr>
              <a:t/>
            </a:r>
            <a:br>
              <a:rPr lang="en-US" altLang="ru-RU" sz="1800" smtClean="0">
                <a:latin typeface="Arial" charset="0"/>
                <a:cs typeface="Arial" charset="0"/>
              </a:rPr>
            </a:br>
            <a:endParaRPr lang="ru-RU" altLang="ru-RU" sz="1800" smtClean="0">
              <a:latin typeface="Arial" charset="0"/>
              <a:cs typeface="Arial" charset="0"/>
            </a:endParaRPr>
          </a:p>
        </p:txBody>
      </p:sp>
      <p:sp>
        <p:nvSpPr>
          <p:cNvPr id="6" name="Номер слайда 5"/>
          <p:cNvSpPr>
            <a:spLocks noGrp="1"/>
          </p:cNvSpPr>
          <p:nvPr>
            <p:ph type="sldNum" sz="quarter" idx="12"/>
          </p:nvPr>
        </p:nvSpPr>
        <p:spPr/>
        <p:txBody>
          <a:bodyPr/>
          <a:lstStyle/>
          <a:p>
            <a:pPr>
              <a:defRPr/>
            </a:pPr>
            <a:fld id="{65376FAE-5141-4E6E-8677-993C65059554}" type="slidenum">
              <a:rPr lang="ru-RU"/>
              <a:pPr>
                <a:defRPr/>
              </a:pPr>
              <a:t>8</a:t>
            </a:fld>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2919039096"/>
              </p:ext>
            </p:extLst>
          </p:nvPr>
        </p:nvGraphicFramePr>
        <p:xfrm>
          <a:off x="357188" y="142875"/>
          <a:ext cx="8572500" cy="6583462"/>
        </p:xfrm>
        <a:graphic>
          <a:graphicData uri="http://schemas.openxmlformats.org/drawingml/2006/table">
            <a:tbl>
              <a:tblPr/>
              <a:tblGrid>
                <a:gridCol w="661139"/>
                <a:gridCol w="2134580"/>
                <a:gridCol w="5776781"/>
              </a:tblGrid>
              <a:tr h="4526062">
                <a:tc>
                  <a:txBody>
                    <a:bodyPr/>
                    <a:lstStyle/>
                    <a:p>
                      <a:pPr algn="ctr">
                        <a:lnSpc>
                          <a:spcPct val="150000"/>
                        </a:lnSpc>
                        <a:spcAft>
                          <a:spcPts val="0"/>
                        </a:spcAft>
                        <a:tabLst>
                          <a:tab pos="-1350645" algn="l"/>
                        </a:tabLst>
                      </a:pPr>
                      <a:r>
                        <a:rPr lang="en-US" sz="1800" dirty="0">
                          <a:latin typeface="Arial" pitchFamily="34" charset="0"/>
                          <a:ea typeface="Times New Roman"/>
                          <a:cs typeface="Arial" pitchFamily="34" charset="0"/>
                        </a:rPr>
                        <a:t>5</a:t>
                      </a:r>
                      <a:endParaRPr lang="ru-RU" sz="1800" dirty="0">
                        <a:latin typeface="Arial" pitchFamily="34" charset="0"/>
                        <a:ea typeface="Times New Roman"/>
                        <a:cs typeface="Arial" pitchFamily="34"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Lst>
                      </a:pPr>
                      <a:r>
                        <a:rPr lang="ru-RU" sz="1800" dirty="0" smtClean="0">
                          <a:latin typeface="Arial" pitchFamily="34" charset="0"/>
                          <a:ea typeface="Times New Roman"/>
                          <a:cs typeface="Arial" pitchFamily="34" charset="0"/>
                        </a:rPr>
                        <a:t>Доказательство </a:t>
                      </a:r>
                      <a:r>
                        <a:rPr lang="ru-RU" sz="1800" dirty="0">
                          <a:latin typeface="Arial" pitchFamily="34" charset="0"/>
                          <a:ea typeface="Times New Roman"/>
                          <a:cs typeface="Arial" pitchFamily="34" charset="0"/>
                        </a:rPr>
                        <a:t>с нулевым разглашением секретов</a:t>
                      </a: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350645" algn="l"/>
                        </a:tabLst>
                      </a:pPr>
                      <a:r>
                        <a:rPr lang="ru-RU" sz="1800" dirty="0">
                          <a:latin typeface="Arial" pitchFamily="34" charset="0"/>
                          <a:ea typeface="Times New Roman"/>
                          <a:cs typeface="Arial" pitchFamily="34" charset="0"/>
                        </a:rPr>
                        <a:t>Доказывающий участник должен убедить проверяющего участника, что он обладает определенной информацией (например, секретным </a:t>
                      </a:r>
                      <a:r>
                        <a:rPr lang="ru-RU" sz="1800" dirty="0" smtClean="0">
                          <a:latin typeface="Arial" pitchFamily="34" charset="0"/>
                          <a:ea typeface="Times New Roman"/>
                          <a:cs typeface="Arial" pitchFamily="34" charset="0"/>
                        </a:rPr>
                        <a:t>ключом), </a:t>
                      </a:r>
                      <a:r>
                        <a:rPr lang="ru-RU" sz="1800" dirty="0">
                          <a:latin typeface="Arial" pitchFamily="34" charset="0"/>
                          <a:ea typeface="Times New Roman"/>
                          <a:cs typeface="Arial" pitchFamily="34" charset="0"/>
                        </a:rPr>
                        <a:t>но не выдать ему при этом абсолютно никаких сведений о самой этой информации, кроме, конечно, самого факта, что он эту информацию имеет</a:t>
                      </a:r>
                      <a:r>
                        <a:rPr lang="ru-RU" sz="1800" dirty="0" smtClean="0">
                          <a:latin typeface="Arial" pitchFamily="34" charset="0"/>
                          <a:ea typeface="Times New Roman"/>
                          <a:cs typeface="Arial" pitchFamily="34" charset="0"/>
                        </a:rPr>
                        <a:t>.</a:t>
                      </a:r>
                      <a:endParaRPr lang="ru-RU" sz="1800" dirty="0">
                        <a:latin typeface="Arial" pitchFamily="34" charset="0"/>
                        <a:ea typeface="Times New Roman"/>
                        <a:cs typeface="Arial" pitchFamily="34"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301">
                <a:tc>
                  <a:txBody>
                    <a:bodyPr/>
                    <a:lstStyle/>
                    <a:p>
                      <a:pPr algn="ctr">
                        <a:lnSpc>
                          <a:spcPct val="150000"/>
                        </a:lnSpc>
                        <a:spcAft>
                          <a:spcPts val="0"/>
                        </a:spcAft>
                        <a:tabLst>
                          <a:tab pos="-1350645" algn="l"/>
                        </a:tabLst>
                      </a:pPr>
                      <a:r>
                        <a:rPr lang="en-US" sz="1800">
                          <a:latin typeface="Arial" pitchFamily="34" charset="0"/>
                          <a:ea typeface="Times New Roman"/>
                          <a:cs typeface="Arial" pitchFamily="34" charset="0"/>
                        </a:rPr>
                        <a:t>6</a:t>
                      </a:r>
                      <a:endParaRPr lang="ru-RU" sz="1800">
                        <a:latin typeface="Arial" pitchFamily="34" charset="0"/>
                        <a:ea typeface="Times New Roman"/>
                        <a:cs typeface="Arial" pitchFamily="34"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Lst>
                      </a:pPr>
                      <a:r>
                        <a:rPr lang="en-US" sz="1800">
                          <a:latin typeface="Arial" pitchFamily="34" charset="0"/>
                          <a:ea typeface="Times New Roman"/>
                          <a:cs typeface="Arial" pitchFamily="34" charset="0"/>
                        </a:rPr>
                        <a:t>Обманчивая передача</a:t>
                      </a:r>
                      <a:endParaRPr lang="ru-RU" sz="1800">
                        <a:latin typeface="Arial" pitchFamily="34" charset="0"/>
                        <a:ea typeface="Times New Roman"/>
                        <a:cs typeface="Arial" pitchFamily="34"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350645" algn="l"/>
                        </a:tabLst>
                      </a:pPr>
                      <a:r>
                        <a:rPr lang="ru-RU" sz="1800" dirty="0">
                          <a:latin typeface="Arial" pitchFamily="34" charset="0"/>
                          <a:ea typeface="Times New Roman"/>
                          <a:cs typeface="Arial" pitchFamily="34" charset="0"/>
                        </a:rPr>
                        <a:t>Некоторый пользователь обладает набором секретов (скажем, компрометирующих документов). Другой пользователь хочет купить один из них, но при условии, что продавец компроматов не узнает, какой именно документ у него </a:t>
                      </a:r>
                      <a:r>
                        <a:rPr lang="ru-RU" sz="1800" dirty="0" smtClean="0">
                          <a:latin typeface="Arial" pitchFamily="34" charset="0"/>
                          <a:ea typeface="Times New Roman"/>
                          <a:cs typeface="Arial" pitchFamily="34" charset="0"/>
                        </a:rPr>
                        <a:t>покупают.</a:t>
                      </a:r>
                      <a:endParaRPr lang="ru-RU" sz="1800" dirty="0">
                        <a:latin typeface="Arial" pitchFamily="34" charset="0"/>
                        <a:ea typeface="Times New Roman"/>
                        <a:cs typeface="Arial" pitchFamily="34"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44488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214313" y="142875"/>
            <a:ext cx="8715375" cy="6572250"/>
          </a:xfrm>
        </p:spPr>
        <p:txBody>
          <a:bodyPr/>
          <a:lstStyle/>
          <a:p>
            <a:pPr algn="l" eaLnBrk="1" hangingPunct="1"/>
            <a:r>
              <a:rPr lang="en-US" altLang="ru-RU" sz="1800" smtClean="0">
                <a:latin typeface="Arial" charset="0"/>
                <a:cs typeface="Arial" charset="0"/>
              </a:rPr>
              <a:t/>
            </a:r>
            <a:br>
              <a:rPr lang="en-US" altLang="ru-RU" sz="1800" smtClean="0">
                <a:latin typeface="Arial" charset="0"/>
                <a:cs typeface="Arial" charset="0"/>
              </a:rPr>
            </a:br>
            <a:endParaRPr lang="ru-RU" altLang="ru-RU" sz="1800" smtClean="0">
              <a:latin typeface="Arial" charset="0"/>
              <a:cs typeface="Arial" charset="0"/>
            </a:endParaRPr>
          </a:p>
        </p:txBody>
      </p:sp>
      <p:sp>
        <p:nvSpPr>
          <p:cNvPr id="13" name="Номер слайда 12"/>
          <p:cNvSpPr>
            <a:spLocks noGrp="1"/>
          </p:cNvSpPr>
          <p:nvPr>
            <p:ph type="sldNum" sz="quarter" idx="12"/>
          </p:nvPr>
        </p:nvSpPr>
        <p:spPr/>
        <p:txBody>
          <a:bodyPr/>
          <a:lstStyle/>
          <a:p>
            <a:pPr>
              <a:defRPr/>
            </a:pPr>
            <a:fld id="{029F1443-5E91-4228-87DE-D9C7CAF93C3B}" type="slidenum">
              <a:rPr lang="ru-RU"/>
              <a:pPr>
                <a:defRPr/>
              </a:pPr>
              <a:t>9</a:t>
            </a:fld>
            <a:endParaRPr lang="ru-RU" dirty="0"/>
          </a:p>
        </p:txBody>
      </p:sp>
      <p:graphicFrame>
        <p:nvGraphicFramePr>
          <p:cNvPr id="15" name="Таблица 14"/>
          <p:cNvGraphicFramePr>
            <a:graphicFrameLocks noGrp="1"/>
          </p:cNvGraphicFramePr>
          <p:nvPr/>
        </p:nvGraphicFramePr>
        <p:xfrm>
          <a:off x="357188" y="142875"/>
          <a:ext cx="8572500" cy="4937760"/>
        </p:xfrm>
        <a:graphic>
          <a:graphicData uri="http://schemas.openxmlformats.org/drawingml/2006/table">
            <a:tbl>
              <a:tblPr/>
              <a:tblGrid>
                <a:gridCol w="661139"/>
                <a:gridCol w="2134580"/>
                <a:gridCol w="5776781"/>
              </a:tblGrid>
              <a:tr h="4937125">
                <a:tc>
                  <a:txBody>
                    <a:bodyPr/>
                    <a:lstStyle/>
                    <a:p>
                      <a:pPr algn="ctr">
                        <a:lnSpc>
                          <a:spcPct val="150000"/>
                        </a:lnSpc>
                        <a:spcAft>
                          <a:spcPts val="0"/>
                        </a:spcAft>
                        <a:tabLst>
                          <a:tab pos="-1350645" algn="l"/>
                        </a:tabLst>
                      </a:pPr>
                      <a:r>
                        <a:rPr lang="ru-RU" sz="1800" dirty="0" smtClean="0">
                          <a:latin typeface="Arial" pitchFamily="34" charset="0"/>
                          <a:ea typeface="Times New Roman"/>
                          <a:cs typeface="Arial" pitchFamily="34" charset="0"/>
                        </a:rPr>
                        <a:t>7</a:t>
                      </a:r>
                      <a:endParaRPr lang="ru-RU" sz="1800" dirty="0">
                        <a:latin typeface="Arial" pitchFamily="34" charset="0"/>
                        <a:ea typeface="Times New Roman"/>
                        <a:cs typeface="Arial" pitchFamily="34"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1350645" algn="l"/>
                        </a:tabLst>
                      </a:pPr>
                      <a:r>
                        <a:rPr lang="en-US" sz="1800" dirty="0" err="1">
                          <a:latin typeface="Arial" pitchFamily="34" charset="0"/>
                          <a:ea typeface="Times New Roman"/>
                          <a:cs typeface="Arial" pitchFamily="34" charset="0"/>
                        </a:rPr>
                        <a:t>Тайное</a:t>
                      </a:r>
                      <a:r>
                        <a:rPr lang="en-US" sz="1800" dirty="0">
                          <a:latin typeface="Arial" pitchFamily="34" charset="0"/>
                          <a:ea typeface="Times New Roman"/>
                          <a:cs typeface="Arial" pitchFamily="34" charset="0"/>
                        </a:rPr>
                        <a:t> </a:t>
                      </a:r>
                      <a:r>
                        <a:rPr lang="en-US" sz="1800" dirty="0" err="1">
                          <a:latin typeface="Arial" pitchFamily="34" charset="0"/>
                          <a:ea typeface="Times New Roman"/>
                          <a:cs typeface="Arial" pitchFamily="34" charset="0"/>
                        </a:rPr>
                        <a:t>голосование</a:t>
                      </a:r>
                      <a:endParaRPr lang="ru-RU" sz="18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800" kern="1200" dirty="0" smtClean="0">
                          <a:solidFill>
                            <a:schemeClr val="tx1"/>
                          </a:solidFill>
                          <a:latin typeface="Arial" pitchFamily="34" charset="0"/>
                          <a:ea typeface="+mn-ea"/>
                          <a:cs typeface="Arial" pitchFamily="34" charset="0"/>
                        </a:rPr>
                        <a:t>Это компьютерный аналог обычного тайного голосования, выполняемого дистанционно при помощи протокола, который должен удовлетворять следующим требованиям:</a:t>
                      </a:r>
                    </a:p>
                    <a:p>
                      <a:r>
                        <a:rPr lang="ru-RU" sz="1800" kern="1200" dirty="0" smtClean="0">
                          <a:solidFill>
                            <a:schemeClr val="tx1"/>
                          </a:solidFill>
                          <a:latin typeface="Arial" pitchFamily="34" charset="0"/>
                          <a:ea typeface="+mn-ea"/>
                          <a:cs typeface="Arial" pitchFamily="34" charset="0"/>
                        </a:rPr>
                        <a:t>- в голосовании принимают участие только авторизованные избиратели;</a:t>
                      </a:r>
                    </a:p>
                    <a:p>
                      <a:r>
                        <a:rPr lang="ru-RU" sz="1800" kern="1200" dirty="0" smtClean="0">
                          <a:solidFill>
                            <a:schemeClr val="tx1"/>
                          </a:solidFill>
                          <a:latin typeface="Arial" pitchFamily="34" charset="0"/>
                          <a:ea typeface="+mn-ea"/>
                          <a:cs typeface="Arial" pitchFamily="34" charset="0"/>
                        </a:rPr>
                        <a:t>- никто не может проголосовать более одного раза;</a:t>
                      </a:r>
                    </a:p>
                    <a:p>
                      <a:r>
                        <a:rPr lang="ru-RU" sz="1800" kern="1200" dirty="0" smtClean="0">
                          <a:solidFill>
                            <a:schemeClr val="tx1"/>
                          </a:solidFill>
                          <a:latin typeface="Arial" pitchFamily="34" charset="0"/>
                          <a:ea typeface="+mn-ea"/>
                          <a:cs typeface="Arial" pitchFamily="34" charset="0"/>
                        </a:rPr>
                        <a:t>- никто (включая и избирательную комиссию) не может узнать результат голосования каждого из участников;</a:t>
                      </a:r>
                    </a:p>
                    <a:p>
                      <a:pPr>
                        <a:buFontTx/>
                        <a:buChar char="-"/>
                      </a:pPr>
                      <a:r>
                        <a:rPr lang="ru-RU" sz="1800" kern="1200" dirty="0" smtClean="0">
                          <a:solidFill>
                            <a:schemeClr val="tx1"/>
                          </a:solidFill>
                          <a:latin typeface="Arial" pitchFamily="34" charset="0"/>
                          <a:ea typeface="+mn-ea"/>
                          <a:cs typeface="Arial" pitchFamily="34" charset="0"/>
                        </a:rPr>
                        <a:t>никто (включая и избирательную </a:t>
                      </a:r>
                      <a:r>
                        <a:rPr lang="ru-RU" sz="1800" kern="1200" dirty="0" err="1" smtClean="0">
                          <a:solidFill>
                            <a:schemeClr val="tx1"/>
                          </a:solidFill>
                          <a:latin typeface="Arial" pitchFamily="34" charset="0"/>
                          <a:ea typeface="+mn-ea"/>
                          <a:cs typeface="Arial" pitchFamily="34" charset="0"/>
                        </a:rPr>
                        <a:t>комисию</a:t>
                      </a:r>
                      <a:r>
                        <a:rPr lang="ru-RU" sz="1800" kern="1200" dirty="0" smtClean="0">
                          <a:solidFill>
                            <a:schemeClr val="tx1"/>
                          </a:solidFill>
                          <a:latin typeface="Arial" pitchFamily="34" charset="0"/>
                          <a:ea typeface="+mn-ea"/>
                          <a:cs typeface="Arial" pitchFamily="34" charset="0"/>
                        </a:rPr>
                        <a:t>) не может изменить результаты голосования без обнаружения этого факта;</a:t>
                      </a:r>
                    </a:p>
                    <a:p>
                      <a:r>
                        <a:rPr lang="ru-RU" sz="1800" kern="1200" baseline="0" dirty="0" smtClean="0">
                          <a:solidFill>
                            <a:schemeClr val="tx1"/>
                          </a:solidFill>
                          <a:latin typeface="Arial" pitchFamily="34" charset="0"/>
                          <a:ea typeface="+mn-ea"/>
                          <a:cs typeface="Arial" pitchFamily="34" charset="0"/>
                        </a:rPr>
                        <a:t>-</a:t>
                      </a:r>
                      <a:r>
                        <a:rPr lang="ru-RU" sz="1800" kern="1200" dirty="0" smtClean="0">
                          <a:solidFill>
                            <a:schemeClr val="tx1"/>
                          </a:solidFill>
                          <a:latin typeface="Arial" pitchFamily="34" charset="0"/>
                          <a:ea typeface="+mn-ea"/>
                          <a:cs typeface="Arial" pitchFamily="34" charset="0"/>
                        </a:rPr>
                        <a:t>все авторизованные избиратели могут убедиться, что их голос правильно учтен в итоге голосования;</a:t>
                      </a:r>
                    </a:p>
                    <a:p>
                      <a:r>
                        <a:rPr lang="ru-RU" sz="1800" kern="1200" dirty="0" smtClean="0">
                          <a:solidFill>
                            <a:schemeClr val="tx1"/>
                          </a:solidFill>
                          <a:latin typeface="Arial" pitchFamily="34" charset="0"/>
                          <a:ea typeface="+mn-ea"/>
                          <a:cs typeface="Arial" pitchFamily="34" charset="0"/>
                        </a:rPr>
                        <a:t>общеизвестным становится список всех проголосовавших.</a:t>
                      </a:r>
                    </a:p>
                    <a:p>
                      <a:r>
                        <a:rPr lang="ru-RU" sz="1800" kern="1200" dirty="0" smtClean="0">
                          <a:solidFill>
                            <a:schemeClr val="tx1"/>
                          </a:solidFill>
                          <a:latin typeface="Arial" pitchFamily="34" charset="0"/>
                          <a:ea typeface="+mn-ea"/>
                          <a:cs typeface="Arial" pitchFamily="34" charset="0"/>
                        </a:rPr>
                        <a:t>(Возможны и другие наборы требований.)</a:t>
                      </a:r>
                      <a:endParaRPr lang="ru-RU" sz="1800" dirty="0">
                        <a:latin typeface="Arial" pitchFamily="34" charset="0"/>
                        <a:ea typeface="Times New Roman"/>
                        <a:cs typeface="Arial" pitchFamily="34" charset="0"/>
                      </a:endParaRPr>
                    </a:p>
                  </a:txBody>
                  <a:tcPr marL="34834" marR="34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84327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2446</TotalTime>
  <Words>3718</Words>
  <Application>Microsoft Office PowerPoint</Application>
  <PresentationFormat>Экран (4:3)</PresentationFormat>
  <Paragraphs>328</Paragraphs>
  <Slides>45</Slides>
  <Notes>1</Notes>
  <HiddenSlides>4</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Тема Office</vt:lpstr>
      <vt:lpstr>Криптографические протоколы  </vt:lpstr>
      <vt:lpstr>В настоящее время многие коммерческие сделки и деловые операции выполняются через Интернет, причем для их защиты от действий злоумышленников оказывается вполне достаточным использование таких изученных ранее криптографических функций, как  шифрование, аутентификация и цифровая подпись.       Однако существует множество других взаимодействий между двумя или более пользователями сети Интернет (называемых обычно протоколами), для которых обеспечение их безопасности не может быть реализовано только перечисленными выше средствами.                                                                                Примерами подобных протоколов являются: электронные платежи, лотереи и аукционы, тайное голосование, анонимная покупка данных, выполнение совместных вычислений с сохранением индивидуальных данных в секрете и т. д. </vt:lpstr>
      <vt:lpstr> </vt:lpstr>
      <vt:lpstr> </vt:lpstr>
      <vt:lpstr>           </vt:lpstr>
      <vt:lpstr>            </vt:lpstr>
      <vt:lpstr>           </vt:lpstr>
      <vt:lpstr>           </vt:lpstr>
      <vt:lpstr> </vt:lpstr>
      <vt:lpstr>           </vt:lpstr>
      <vt:lpstr>           </vt:lpstr>
      <vt:lpstr>           </vt:lpstr>
      <vt:lpstr>Протоколы тайного голосования</vt:lpstr>
      <vt:lpstr>Основные понятия об электронном голосовании</vt:lpstr>
      <vt:lpstr>Требования, к системе электронного голосования</vt:lpstr>
      <vt:lpstr>Виды систем электронного голосования</vt:lpstr>
      <vt:lpstr>Система ЭГ на основе Микс-сетей</vt:lpstr>
      <vt:lpstr>Презентация PowerPoint</vt:lpstr>
      <vt:lpstr>Презентация PowerPoint</vt:lpstr>
      <vt:lpstr>Презентация PowerPoint</vt:lpstr>
      <vt:lpstr>Презентация PowerPoint</vt:lpstr>
      <vt:lpstr>Система голосования на основе слепой подписи</vt:lpstr>
      <vt:lpstr>Системы электронного голосования используются в 23 странах мира</vt:lpstr>
      <vt:lpstr>Презентация PowerPoint</vt:lpstr>
      <vt:lpstr>Презентация PowerPoint</vt:lpstr>
      <vt:lpstr>Гомоморфные системы электронного годосования</vt:lpstr>
      <vt:lpstr>Гомоморфная система голосования на основе схемы Пэйе</vt:lpstr>
      <vt:lpstr>Генерирование ключа</vt:lpstr>
      <vt:lpstr>Шифрование</vt:lpstr>
      <vt:lpstr>Расшифрование</vt:lpstr>
      <vt:lpstr>Презентация PowerPoint</vt:lpstr>
      <vt:lpstr>Пример применения схемы Пэйе</vt:lpstr>
      <vt:lpstr>Пример заполнения бюллетеня избирателей</vt:lpstr>
      <vt:lpstr>Презентация PowerPoint</vt:lpstr>
      <vt:lpstr>Генерация ключей</vt:lpstr>
      <vt:lpstr>Презентация PowerPoint</vt:lpstr>
      <vt:lpstr>Результаты шифрования голосов</vt:lpstr>
      <vt:lpstr>Дешифрование  </vt:lpstr>
      <vt:lpstr>Тест  MLS</vt:lpstr>
      <vt:lpstr>Презентация PowerPoint</vt:lpstr>
      <vt:lpstr>Презентация PowerPoint</vt:lpstr>
      <vt:lpstr>Выводы</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Протоколы тайного голосования</dc:title>
  <dc:creator>user</dc:creator>
  <cp:lastModifiedBy>user</cp:lastModifiedBy>
  <cp:revision>30</cp:revision>
  <dcterms:created xsi:type="dcterms:W3CDTF">2018-10-19T16:23:06Z</dcterms:created>
  <dcterms:modified xsi:type="dcterms:W3CDTF">2018-11-28T18:55:20Z</dcterms:modified>
</cp:coreProperties>
</file>